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99" r:id="rId3"/>
    <p:sldId id="298" r:id="rId4"/>
    <p:sldId id="384" r:id="rId5"/>
    <p:sldId id="260" r:id="rId6"/>
    <p:sldId id="387" r:id="rId7"/>
    <p:sldId id="382" r:id="rId8"/>
    <p:sldId id="383" r:id="rId9"/>
    <p:sldId id="390" r:id="rId10"/>
    <p:sldId id="389" r:id="rId11"/>
    <p:sldId id="388" r:id="rId12"/>
    <p:sldId id="408" r:id="rId13"/>
    <p:sldId id="415" r:id="rId14"/>
    <p:sldId id="416" r:id="rId15"/>
    <p:sldId id="417" r:id="rId16"/>
    <p:sldId id="425" r:id="rId17"/>
    <p:sldId id="422" r:id="rId18"/>
    <p:sldId id="426" r:id="rId19"/>
    <p:sldId id="424" r:id="rId20"/>
    <p:sldId id="395" r:id="rId21"/>
    <p:sldId id="396" r:id="rId22"/>
    <p:sldId id="405" r:id="rId23"/>
    <p:sldId id="412" r:id="rId24"/>
    <p:sldId id="406" r:id="rId25"/>
    <p:sldId id="399" r:id="rId26"/>
    <p:sldId id="398" r:id="rId27"/>
    <p:sldId id="421" r:id="rId28"/>
    <p:sldId id="400" r:id="rId29"/>
    <p:sldId id="300" r:id="rId30"/>
    <p:sldId id="397" r:id="rId31"/>
    <p:sldId id="409" r:id="rId32"/>
    <p:sldId id="411" r:id="rId33"/>
    <p:sldId id="385" r:id="rId34"/>
    <p:sldId id="419" r:id="rId35"/>
    <p:sldId id="420" r:id="rId36"/>
    <p:sldId id="423" r:id="rId37"/>
    <p:sldId id="428" r:id="rId38"/>
    <p:sldId id="394" r:id="rId39"/>
    <p:sldId id="401" r:id="rId40"/>
    <p:sldId id="427" r:id="rId41"/>
    <p:sldId id="402" r:id="rId42"/>
    <p:sldId id="393" r:id="rId43"/>
    <p:sldId id="404" r:id="rId44"/>
    <p:sldId id="391" r:id="rId45"/>
    <p:sldId id="392" r:id="rId46"/>
    <p:sldId id="308" r:id="rId47"/>
    <p:sldId id="410" r:id="rId48"/>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07"/>
    <p:restoredTop sz="94637"/>
  </p:normalViewPr>
  <p:slideViewPr>
    <p:cSldViewPr snapToGrid="0" snapToObjects="1">
      <p:cViewPr varScale="1">
        <p:scale>
          <a:sx n="118" d="100"/>
          <a:sy n="118" d="100"/>
        </p:scale>
        <p:origin x="208"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14.10.2020</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14.10.2020</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mateuszdyminski.com/" TargetMode="External"/><Relationship Id="rId2" Type="http://schemas.openxmlformats.org/officeDocument/2006/relationships/hyperlink" Target="https://www.meetup.com/GoWroc" TargetMode="External"/><Relationship Id="rId1" Type="http://schemas.openxmlformats.org/officeDocument/2006/relationships/slideLayout" Target="../slideLayouts/slideLayout2.xml"/><Relationship Id="rId6" Type="http://schemas.openxmlformats.org/officeDocument/2006/relationships/hyperlink" Target="http://linkedin.com/in/mdyminski" TargetMode="External"/><Relationship Id="rId5" Type="http://schemas.openxmlformats.org/officeDocument/2006/relationships/hyperlink" Target="http://twitter.com/m_dyminski" TargetMode="External"/><Relationship Id="rId4" Type="http://schemas.openxmlformats.org/officeDocument/2006/relationships/hyperlink" Target="http://github.com/mateuszdyminski"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jinfonet.com/resources/bi-defined/3-tier-architecture-complete-overview/" TargetMode="External"/><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hyperlink" Target="https://github.com/joelparkerhenderson/architecture_decision_record"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52B7BEC9-7AA1-F442-926A-1E153F89C701}"/>
              </a:ext>
            </a:extLst>
          </p:cNvPr>
          <p:cNvPicPr>
            <a:picLocks noChangeAspect="1"/>
          </p:cNvPicPr>
          <p:nvPr/>
        </p:nvPicPr>
        <p:blipFill rotWithShape="1">
          <a:blip r:embed="rId2"/>
          <a:srcRect t="17459" r="9089" b="8394"/>
          <a:stretch/>
        </p:blipFill>
        <p:spPr>
          <a:xfrm>
            <a:off x="3523488" y="10"/>
            <a:ext cx="8668512" cy="6857990"/>
          </a:xfrm>
          <a:prstGeom prst="rect">
            <a:avLst/>
          </a:prstGeom>
        </p:spPr>
      </p:pic>
      <p:sp>
        <p:nvSpPr>
          <p:cNvPr id="91" name="Rectangle 9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77980" y="1122363"/>
            <a:ext cx="5865669" cy="3204134"/>
          </a:xfrm>
        </p:spPr>
        <p:txBody>
          <a:bodyPr anchor="b">
            <a:normAutofit/>
          </a:bodyPr>
          <a:lstStyle/>
          <a:p>
            <a:pPr algn="l"/>
            <a:r>
              <a:rPr lang="pl-PL" sz="4800" dirty="0">
                <a:latin typeface="Roboto Medium" panose="02000000000000000000" pitchFamily="2" charset="0"/>
                <a:ea typeface="Roboto Medium" panose="02000000000000000000" pitchFamily="2" charset="0"/>
              </a:rPr>
              <a:t>To k8s </a:t>
            </a:r>
            <a:r>
              <a:rPr lang="pl-PL" sz="4800" dirty="0" err="1">
                <a:latin typeface="Roboto Medium" panose="02000000000000000000" pitchFamily="2" charset="0"/>
                <a:ea typeface="Roboto Medium" panose="02000000000000000000" pitchFamily="2" charset="0"/>
              </a:rPr>
              <a:t>or</a:t>
            </a:r>
            <a:r>
              <a:rPr lang="pl-PL" sz="4800" dirty="0">
                <a:latin typeface="Roboto Medium" panose="02000000000000000000" pitchFamily="2" charset="0"/>
                <a:ea typeface="Roboto Medium" panose="02000000000000000000" pitchFamily="2" charset="0"/>
              </a:rPr>
              <a:t> not to k8s</a:t>
            </a: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477980" y="4872922"/>
            <a:ext cx="4023359" cy="1208141"/>
          </a:xfrm>
        </p:spPr>
        <p:txBody>
          <a:bodyPr>
            <a:normAutofit/>
          </a:bodyPr>
          <a:lstStyle/>
          <a:p>
            <a:pPr algn="l"/>
            <a:r>
              <a:rPr lang="pl-PL" sz="2000">
                <a:latin typeface="Roboto" panose="02000000000000000000" pitchFamily="2" charset="0"/>
                <a:ea typeface="Roboto" panose="02000000000000000000" pitchFamily="2" charset="0"/>
              </a:rPr>
              <a:t>Mateusz Dymiński</a:t>
            </a:r>
          </a:p>
        </p:txBody>
      </p:sp>
      <p:sp>
        <p:nvSpPr>
          <p:cNvPr id="93" name="Rectangle 9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5" name="Rectangle 9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0054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2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Managers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sells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Auto-</a:t>
            </a: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Zero </a:t>
            </a:r>
            <a:r>
              <a:rPr lang="pl-PL" dirty="0" err="1">
                <a:solidFill>
                  <a:srgbClr val="FFFFFF"/>
                </a:solidFill>
                <a:ea typeface="Roboto" panose="02000000000000000000" pitchFamily="2" charset="0"/>
                <a:cs typeface="Calibri" panose="020F0502020204030204" pitchFamily="34" charset="0"/>
              </a:rPr>
              <a:t>downtime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deployments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they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claiming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we </a:t>
            </a:r>
            <a:r>
              <a:rPr lang="pl-PL" dirty="0" err="1">
                <a:solidFill>
                  <a:srgbClr val="FFFFFF"/>
                </a:solidFill>
                <a:ea typeface="Roboto" panose="02000000000000000000" pitchFamily="2" charset="0"/>
                <a:cs typeface="Calibri" panose="020F0502020204030204" pitchFamily="34" charset="0"/>
              </a:rPr>
              <a:t>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then</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true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allows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doesn’t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mean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a:solidFill>
                  <a:srgbClr val="FFFFFF"/>
                </a:solidFill>
                <a:ea typeface="Roboto" panose="02000000000000000000" pitchFamily="2" charset="0"/>
                <a:cs typeface="Calibri" panose="020F0502020204030204" pitchFamily="34" charset="0"/>
              </a:rPr>
              <a:t>We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re-</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cloud</a:t>
            </a:r>
            <a:r>
              <a:rPr lang="pl-PL" dirty="0">
                <a:solidFill>
                  <a:srgbClr val="FFFFFF"/>
                </a:solidFill>
                <a:ea typeface="Roboto" panose="02000000000000000000" pitchFamily="2" charset="0"/>
                <a:cs typeface="Calibri" panose="020F0502020204030204" pitchFamily="34" charset="0"/>
              </a:rPr>
              <a:t>-native / k8s </a:t>
            </a:r>
            <a:r>
              <a:rPr lang="pl-PL" dirty="0" err="1">
                <a:solidFill>
                  <a:srgbClr val="FFFFFF"/>
                </a:solidFill>
                <a:ea typeface="Roboto" panose="02000000000000000000" pitchFamily="2" charset="0"/>
                <a:cs typeface="Calibri" panose="020F0502020204030204" pitchFamily="34" charset="0"/>
              </a:rPr>
              <a:t>ready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senior </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look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That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attitude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leads</a:t>
            </a:r>
            <a:r>
              <a:rPr lang="pl-PL" dirty="0">
                <a:solidFill>
                  <a:schemeClr val="bg1"/>
                </a:solidFill>
                <a:latin typeface="Roboto" panose="02000000000000000000" pitchFamily="2" charset="0"/>
                <a:ea typeface="Roboto" panose="02000000000000000000" pitchFamily="2" charset="0"/>
              </a:rPr>
              <a:t> to:</a:t>
            </a:r>
          </a:p>
        </p:txBody>
      </p:sp>
    </p:spTree>
    <p:extLst>
      <p:ext uri="{BB962C8B-B14F-4D97-AF65-F5344CB8AC3E}">
        <p14:creationId xmlns:p14="http://schemas.microsoft.com/office/powerpoint/2010/main" val="8056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931082" y="2830068"/>
            <a:ext cx="5154168" cy="1197864"/>
          </a:xfrm>
        </p:spPr>
        <p:txBody>
          <a:bodyPr vert="horz" lIns="91440" tIns="45720" rIns="91440" bIns="45720" rtlCol="0">
            <a:normAutofit/>
          </a:bodyPr>
          <a:lstStyle/>
          <a:p>
            <a:r>
              <a:rPr lang="en-US" dirty="0"/>
              <a:t>That!</a:t>
            </a:r>
          </a:p>
        </p:txBody>
      </p:sp>
      <p:pic>
        <p:nvPicPr>
          <p:cNvPr id="6" name="Content Placeholder 5" descr="A group of people sitting around a dog&#10;&#10;Description automatically generated">
            <a:extLst>
              <a:ext uri="{FF2B5EF4-FFF2-40B4-BE49-F238E27FC236}">
                <a16:creationId xmlns:a16="http://schemas.microsoft.com/office/drawing/2014/main" id="{90E28788-CB95-A94F-A3BE-245F6A0598B2}"/>
              </a:ext>
            </a:extLst>
          </p:cNvPr>
          <p:cNvPicPr>
            <a:picLocks noChangeAspect="1"/>
          </p:cNvPicPr>
          <p:nvPr/>
        </p:nvPicPr>
        <p:blipFill rotWithShape="1">
          <a:blip r:embed="rId2"/>
          <a:srcRect l="154"/>
          <a:stretch/>
        </p:blipFill>
        <p:spPr>
          <a:xfrm>
            <a:off x="0" y="-89210"/>
            <a:ext cx="6421680" cy="8014396"/>
          </a:xfrm>
          <a:prstGeom prst="rect">
            <a:avLst/>
          </a:prstGeom>
        </p:spPr>
      </p:pic>
      <p:cxnSp>
        <p:nvCxnSpPr>
          <p:cNvPr id="46" name="Straight Connector 45">
            <a:extLst>
              <a:ext uri="{FF2B5EF4-FFF2-40B4-BE49-F238E27FC236}">
                <a16:creationId xmlns:a16="http://schemas.microsoft.com/office/drawing/2014/main" id="{EDF5FE34-0A41-407A-8D94-10FCF68F1D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055940" y="826324"/>
            <a:ext cx="0" cy="914400"/>
          </a:xfrm>
          <a:prstGeom prst="line">
            <a:avLst/>
          </a:prstGeom>
          <a:ln w="190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40861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Killer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Features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9012699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based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on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accurate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Probably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Prometheus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integration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would</a:t>
            </a:r>
            <a:r>
              <a:rPr lang="pl-PL" dirty="0">
                <a:solidFill>
                  <a:srgbClr val="FFFFFF"/>
                </a:solidFill>
                <a:ea typeface="Roboto" panose="02000000000000000000" pitchFamily="2" charset="0"/>
                <a:cs typeface="Calibri" panose="020F0502020204030204" pitchFamily="34" charset="0"/>
              </a:rPr>
              <a:t> be nice</a:t>
            </a:r>
          </a:p>
          <a:p>
            <a:pPr>
              <a:buClr>
                <a:schemeClr val="accent1"/>
              </a:buClr>
            </a:pPr>
            <a:r>
              <a:rPr lang="pl-PL" dirty="0">
                <a:solidFill>
                  <a:srgbClr val="FFFFFF"/>
                </a:solidFill>
                <a:ea typeface="Roboto" panose="02000000000000000000" pitchFamily="2" charset="0"/>
                <a:cs typeface="Calibri" panose="020F0502020204030204" pitchFamily="34" charset="0"/>
              </a:rPr>
              <a:t>Both – in K8s and </a:t>
            </a:r>
            <a:r>
              <a:rPr lang="pl-PL" dirty="0" err="1">
                <a:solidFill>
                  <a:srgbClr val="FFFFFF"/>
                </a:solidFill>
                <a:ea typeface="Roboto" panose="02000000000000000000" pitchFamily="2" charset="0"/>
                <a:cs typeface="Calibri" panose="020F0502020204030204" pitchFamily="34" charset="0"/>
              </a:rPr>
              <a:t>inside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aware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cooldown</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delay</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scalingPolicies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StabilizationWindow</a:t>
            </a:r>
            <a:r>
              <a:rPr lang="pl-PL" dirty="0">
                <a:solidFill>
                  <a:srgbClr val="FFFFFF"/>
                </a:solidFill>
                <a:ea typeface="Roboto" panose="02000000000000000000" pitchFamily="2" charset="0"/>
                <a:cs typeface="Calibri" panose="020F0502020204030204" pitchFamily="34" charset="0"/>
              </a:rPr>
              <a:t> – 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pod </a:t>
            </a:r>
            <a:r>
              <a:rPr lang="pl-PL" dirty="0" err="1">
                <a:solidFill>
                  <a:srgbClr val="FFFFFF"/>
                </a:solidFill>
                <a:ea typeface="Roboto" panose="02000000000000000000" pitchFamily="2" charset="0"/>
                <a:cs typeface="Calibri" panose="020F0502020204030204" pitchFamily="34" charset="0"/>
              </a:rPr>
              <a:t>scale-up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late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scale</a:t>
            </a:r>
            <a:r>
              <a:rPr lang="pl-PL" dirty="0">
                <a:solidFill>
                  <a:srgbClr val="FFFFFF"/>
                </a:solidFill>
                <a:ea typeface="Roboto" panose="02000000000000000000" pitchFamily="2" charset="0"/>
                <a:cs typeface="Calibri" panose="020F0502020204030204" pitchFamily="34" charset="0"/>
              </a:rPr>
              <a:t> down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quickly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big challenge to </a:t>
            </a:r>
            <a:r>
              <a:rPr lang="pl-PL" dirty="0" err="1">
                <a:solidFill>
                  <a:srgbClr val="FFFFFF"/>
                </a:solidFill>
                <a:ea typeface="Roboto" panose="02000000000000000000" pitchFamily="2" charset="0"/>
                <a:cs typeface="Calibri" panose="020F0502020204030204" pitchFamily="34" charset="0"/>
              </a:rPr>
              <a:t>tune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Pods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autoscaling</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14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proper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signals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catching</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implement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graceful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shutdown</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drain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ongoing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requests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stop </a:t>
            </a:r>
            <a:r>
              <a:rPr lang="pl-PL" dirty="0" err="1">
                <a:solidFill>
                  <a:srgbClr val="FFFFFF"/>
                </a:solidFill>
                <a:ea typeface="Roboto" panose="02000000000000000000" pitchFamily="2" charset="0"/>
                <a:cs typeface="Calibri" panose="020F0502020204030204" pitchFamily="34" charset="0"/>
              </a:rPr>
              <a:t>accepting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ones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add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sleep</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sure</a:t>
            </a:r>
            <a:r>
              <a:rPr lang="pl-PL" dirty="0">
                <a:solidFill>
                  <a:srgbClr val="FFFFFF"/>
                </a:solidFill>
                <a:ea typeface="Roboto" panose="02000000000000000000" pitchFamily="2" charset="0"/>
                <a:cs typeface="Calibri" panose="020F0502020204030204" pitchFamily="34" charset="0"/>
              </a:rPr>
              <a:t> in 100% : )</a:t>
            </a:r>
          </a:p>
          <a:p>
            <a:pPr>
              <a:buClr>
                <a:schemeClr val="accent1"/>
              </a:buClr>
            </a:pPr>
            <a:r>
              <a:rPr lang="pl-PL" dirty="0">
                <a:solidFill>
                  <a:srgbClr val="FFFFFF"/>
                </a:solidFill>
                <a:ea typeface="Roboto" panose="02000000000000000000" pitchFamily="2" charset="0"/>
                <a:cs typeface="Calibri" panose="020F0502020204030204" pitchFamily="34" charset="0"/>
              </a:rPr>
              <a:t>How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r>
              <a:rPr lang="pl-PL" dirty="0">
                <a:solidFill>
                  <a:srgbClr val="FFFFFF"/>
                </a:solidFill>
                <a:ea typeface="Roboto" panose="02000000000000000000" pitchFamily="2" charset="0"/>
                <a:cs typeface="Calibri" panose="020F0502020204030204" pitchFamily="34" charset="0"/>
              </a:rPr>
              <a:t> of DB?</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Zero </a:t>
            </a:r>
            <a:r>
              <a:rPr lang="pl-PL" dirty="0" err="1">
                <a:solidFill>
                  <a:schemeClr val="bg1"/>
                </a:solidFill>
                <a:latin typeface="Roboto" panose="02000000000000000000" pitchFamily="2" charset="0"/>
                <a:ea typeface="Roboto" panose="02000000000000000000" pitchFamily="2" charset="0"/>
              </a:rPr>
              <a:t>Downtime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Deployments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41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At </a:t>
            </a:r>
            <a:r>
              <a:rPr lang="pl-PL" dirty="0" err="1">
                <a:solidFill>
                  <a:srgbClr val="FFFFFF"/>
                </a:solidFill>
                <a:ea typeface="Roboto" panose="02000000000000000000" pitchFamily="2" charset="0"/>
                <a:cs typeface="Calibri" panose="020F0502020204030204" pitchFamily="34" charset="0"/>
              </a:rPr>
              <a:t>least</a:t>
            </a:r>
            <a:r>
              <a:rPr lang="pl-PL" dirty="0">
                <a:solidFill>
                  <a:srgbClr val="FFFFFF"/>
                </a:solidFill>
                <a:ea typeface="Roboto" panose="02000000000000000000" pitchFamily="2" charset="0"/>
                <a:cs typeface="Calibri" panose="020F0502020204030204" pitchFamily="34" charset="0"/>
              </a:rPr>
              <a:t> 3 </a:t>
            </a:r>
            <a:r>
              <a:rPr lang="pl-PL" dirty="0" err="1">
                <a:solidFill>
                  <a:srgbClr val="FFFFFF"/>
                </a:solidFill>
                <a:ea typeface="Roboto" panose="02000000000000000000" pitchFamily="2" charset="0"/>
                <a:cs typeface="Calibri" panose="020F0502020204030204" pitchFamily="34" charset="0"/>
              </a:rPr>
              <a:t>nodes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just</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masters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controlplane</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quite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expensive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heterogeneous</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VMs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vary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be </a:t>
            </a:r>
            <a:r>
              <a:rPr lang="pl-PL" dirty="0" err="1">
                <a:solidFill>
                  <a:srgbClr val="FFFFFF"/>
                </a:solidFill>
                <a:ea typeface="Roboto" panose="02000000000000000000" pitchFamily="2" charset="0"/>
                <a:cs typeface="Calibri" panose="020F0502020204030204" pitchFamily="34" charset="0"/>
              </a:rPr>
              <a:t>dedicated</a:t>
            </a:r>
            <a:r>
              <a:rPr lang="pl-PL" dirty="0">
                <a:solidFill>
                  <a:srgbClr val="FFFFFF"/>
                </a:solidFill>
                <a:ea typeface="Roboto" panose="02000000000000000000" pitchFamily="2" charset="0"/>
                <a:cs typeface="Calibri" panose="020F0502020204030204" pitchFamily="34" charset="0"/>
              </a:rPr>
              <a:t> for fast </a:t>
            </a:r>
            <a:r>
              <a:rPr lang="pl-PL" dirty="0" err="1">
                <a:solidFill>
                  <a:srgbClr val="FFFFFF"/>
                </a:solidFill>
                <a:ea typeface="Roboto" panose="02000000000000000000" pitchFamily="2" charset="0"/>
                <a:cs typeface="Calibri" panose="020F0502020204030204" pitchFamily="34" charset="0"/>
              </a:rPr>
              <a:t>storage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geographic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etc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nodeSelectors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in place we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encounter</a:t>
            </a:r>
            <a:r>
              <a:rPr lang="pl-PL" dirty="0">
                <a:solidFill>
                  <a:srgbClr val="FFFFFF"/>
                </a:solidFill>
                <a:ea typeface="Roboto" panose="02000000000000000000" pitchFamily="2" charset="0"/>
                <a:cs typeface="Calibri" panose="020F0502020204030204" pitchFamily="34" charset="0"/>
              </a:rPr>
              <a:t>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accent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need</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put</a:t>
            </a:r>
            <a:r>
              <a:rPr lang="pl-PL" dirty="0">
                <a:solidFill>
                  <a:schemeClr val="bg1"/>
                </a:solidFill>
                <a:ea typeface="Roboto" panose="02000000000000000000" pitchFamily="2" charset="0"/>
                <a:cs typeface="Calibri" panose="020F0502020204030204" pitchFamily="34" charset="0"/>
              </a:rPr>
              <a:t> pod </a:t>
            </a:r>
            <a:r>
              <a:rPr lang="pl-PL" dirty="0" err="1">
                <a:solidFill>
                  <a:schemeClr val="bg1"/>
                </a:solidFill>
                <a:ea typeface="Roboto" panose="02000000000000000000" pitchFamily="2" charset="0"/>
                <a:cs typeface="Calibri" panose="020F0502020204030204" pitchFamily="34" charset="0"/>
              </a:rPr>
              <a:t>limits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everywhere</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try</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keep</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busy</a:t>
            </a:r>
            <a:r>
              <a:rPr lang="pl-PL" dirty="0">
                <a:solidFill>
                  <a:schemeClr val="bg1"/>
                </a:solidFill>
                <a:ea typeface="Roboto" panose="02000000000000000000" pitchFamily="2" charset="0"/>
                <a:cs typeface="Calibri" panose="020F0502020204030204" pitchFamily="34" charset="0"/>
              </a:rPr>
              <a:t> with </a:t>
            </a:r>
            <a:r>
              <a:rPr lang="pl-PL" dirty="0" err="1">
                <a:solidFill>
                  <a:schemeClr val="bg1"/>
                </a:solidFill>
                <a:ea typeface="Roboto" panose="02000000000000000000" pitchFamily="2" charset="0"/>
                <a:cs typeface="Calibri" panose="020F0502020204030204" pitchFamily="34" charset="0"/>
              </a:rPr>
              <a:t>overbooking</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But - no </a:t>
            </a:r>
            <a:r>
              <a:rPr lang="pl-PL" dirty="0" err="1">
                <a:solidFill>
                  <a:schemeClr val="bg1"/>
                </a:solidFill>
                <a:ea typeface="Roboto" panose="02000000000000000000" pitchFamily="2" charset="0"/>
                <a:cs typeface="Calibri" panose="020F0502020204030204" pitchFamily="34" charset="0"/>
              </a:rPr>
              <a:t>resources</a:t>
            </a:r>
            <a:r>
              <a:rPr lang="pl-PL" dirty="0">
                <a:solidFill>
                  <a:schemeClr val="bg1"/>
                </a:solidFill>
                <a:ea typeface="Roboto" panose="02000000000000000000" pitchFamily="2" charset="0"/>
                <a:cs typeface="Calibri" panose="020F0502020204030204" pitchFamily="34" charset="0"/>
              </a:rPr>
              <a:t> =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err="1">
                <a:solidFill>
                  <a:schemeClr val="bg1"/>
                </a:solidFill>
                <a:ea typeface="Roboto" panose="02000000000000000000" pitchFamily="2" charset="0"/>
                <a:cs typeface="Calibri" panose="020F0502020204030204" pitchFamily="34" charset="0"/>
              </a:rPr>
              <a:t>Make</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your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fault</a:t>
            </a:r>
            <a:r>
              <a:rPr lang="pl-PL" dirty="0">
                <a:solidFill>
                  <a:schemeClr val="bg1"/>
                </a:solidFill>
                <a:ea typeface="Roboto" panose="02000000000000000000" pitchFamily="2" charset="0"/>
                <a:cs typeface="Calibri" panose="020F0502020204030204" pitchFamily="34" charset="0"/>
              </a:rPr>
              <a:t>-tolerant </a:t>
            </a:r>
            <a:r>
              <a:rPr lang="pl-PL" dirty="0" err="1">
                <a:solidFill>
                  <a:schemeClr val="bg1"/>
                </a:solidFill>
                <a:ea typeface="Roboto" panose="02000000000000000000" pitchFamily="2" charset="0"/>
                <a:cs typeface="Calibri" panose="020F0502020204030204" pitchFamily="34" charset="0"/>
              </a:rPr>
              <a:t>is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really</a:t>
            </a:r>
            <a:r>
              <a:rPr lang="pl-PL" dirty="0">
                <a:solidFill>
                  <a:schemeClr val="bg1"/>
                </a:solidFill>
                <a:ea typeface="Roboto" panose="02000000000000000000" pitchFamily="2" charset="0"/>
                <a:cs typeface="Calibri" panose="020F0502020204030204" pitchFamily="34" charset="0"/>
              </a:rPr>
              <a:t> hard </a:t>
            </a:r>
            <a:r>
              <a:rPr lang="pl-PL" dirty="0" err="1">
                <a:solidFill>
                  <a:schemeClr val="bg1"/>
                </a:solidFill>
                <a:ea typeface="Roboto" panose="02000000000000000000" pitchFamily="2" charset="0"/>
                <a:cs typeface="Calibri" panose="020F0502020204030204" pitchFamily="34" charset="0"/>
              </a:rPr>
              <a:t>job</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reqiures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weeks</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months</a:t>
            </a:r>
            <a:r>
              <a:rPr lang="pl-PL" dirty="0">
                <a:solidFill>
                  <a:schemeClr val="bg1"/>
                </a:solidFill>
                <a:ea typeface="Roboto" panose="02000000000000000000" pitchFamily="2" charset="0"/>
                <a:cs typeface="Calibri" panose="020F0502020204030204" pitchFamily="34" charset="0"/>
              </a:rPr>
              <a:t> of </a:t>
            </a:r>
            <a:r>
              <a:rPr lang="pl-PL" dirty="0" err="1">
                <a:solidFill>
                  <a:schemeClr val="bg1"/>
                </a:solidFill>
                <a:ea typeface="Roboto" panose="02000000000000000000" pitchFamily="2" charset="0"/>
                <a:cs typeface="Calibri" panose="020F0502020204030204" pitchFamily="34" charset="0"/>
              </a:rPr>
              <a:t>observations</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Fault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tolerance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32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6E9295F4-EAB4-A142-A9B6-74D41E5F427C}"/>
              </a:ext>
            </a:extLst>
          </p:cNvPr>
          <p:cNvPicPr>
            <a:picLocks noGrp="1" noChangeAspect="1"/>
          </p:cNvPicPr>
          <p:nvPr>
            <p:ph idx="1"/>
          </p:nvPr>
        </p:nvPicPr>
        <p:blipFill>
          <a:blip r:embed="rId2"/>
          <a:stretch>
            <a:fillRect/>
          </a:stretch>
        </p:blipFill>
        <p:spPr>
          <a:xfrm>
            <a:off x="2372861" y="0"/>
            <a:ext cx="6800849"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63390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Adding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straightforward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when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workloads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and the </a:t>
            </a:r>
            <a:r>
              <a:rPr lang="pl-PL" dirty="0" err="1">
                <a:solidFill>
                  <a:srgbClr val="FFFFFF"/>
                </a:solidFill>
                <a:ea typeface="Roboto" panose="02000000000000000000" pitchFamily="2" charset="0"/>
                <a:cs typeface="Calibri" panose="020F0502020204030204" pitchFamily="34" charset="0"/>
              </a:rPr>
              <a:t>traffic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away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 )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Scaling</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156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close up of an owl&#10;&#10;Description automatically generated">
            <a:extLst>
              <a:ext uri="{FF2B5EF4-FFF2-40B4-BE49-F238E27FC236}">
                <a16:creationId xmlns:a16="http://schemas.microsoft.com/office/drawing/2014/main" id="{F16A0508-3C61-A544-8ECC-44DEB05FE919}"/>
              </a:ext>
            </a:extLst>
          </p:cNvPr>
          <p:cNvPicPr>
            <a:picLocks noGrp="1" noChangeAspect="1"/>
          </p:cNvPicPr>
          <p:nvPr>
            <p:ph idx="1"/>
          </p:nvPr>
        </p:nvPicPr>
        <p:blipFill>
          <a:blip r:embed="rId2"/>
          <a:stretch>
            <a:fillRect/>
          </a:stretch>
        </p:blipFill>
        <p:spPr>
          <a:xfrm>
            <a:off x="2075270" y="0"/>
            <a:ext cx="8041460"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55071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To K8s </a:t>
            </a:r>
            <a:r>
              <a:rPr lang="pl-PL" dirty="0" err="1">
                <a:solidFill>
                  <a:srgbClr val="FFFFFF"/>
                </a:solidFill>
                <a:latin typeface="Roboto Medium" panose="02000000000000000000" pitchFamily="2" charset="0"/>
                <a:ea typeface="Roboto Medium" panose="02000000000000000000" pitchFamily="2" charset="0"/>
              </a:rPr>
              <a:t>or</a:t>
            </a:r>
            <a:r>
              <a:rPr lang="pl-PL" dirty="0">
                <a:solidFill>
                  <a:srgbClr val="FFFFFF"/>
                </a:solidFill>
                <a:latin typeface="Roboto Medium" panose="02000000000000000000" pitchFamily="2" charset="0"/>
                <a:ea typeface="Roboto Medium" panose="02000000000000000000" pitchFamily="2" charset="0"/>
              </a:rPr>
              <a:t> not to K8s</a:t>
            </a:r>
          </a:p>
        </p:txBody>
      </p:sp>
    </p:spTree>
    <p:extLst>
      <p:ext uri="{BB962C8B-B14F-4D97-AF65-F5344CB8AC3E}">
        <p14:creationId xmlns:p14="http://schemas.microsoft.com/office/powerpoint/2010/main" val="3475416408"/>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marL="0" indent="0">
              <a:buClr>
                <a:schemeClr val="accent1"/>
              </a:buClr>
              <a:buNone/>
            </a:pPr>
            <a:r>
              <a:rPr lang="en-GB" dirty="0">
                <a:solidFill>
                  <a:schemeClr val="bg1"/>
                </a:solidFill>
              </a:rPr>
              <a:t>In IT world Kubernetes is the hottest technology for last few years. Some are interested in the scalability, portability, reliability and other pros which Kubernetes offers. Some are technology enthusiasts and just looking for an opportunity to work with this platform. Some developers want to acquire experience with it, just to add another position to their CV. In general, most developers these days want to work with Kubernetes at some point. But is it really needed to solve your problems? Maybe it introduces more complexity than help? So the question is: "To k8s or not to k8s?". In this talk we'll try to show pros and cons of Kubernetes from practical perspective. It won't be another marketing speech that "Kubernetes is great", but rather expect many architectural use cases with analysis whether it's worth to use K8s or not.</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err="1">
                <a:solidFill>
                  <a:schemeClr val="bg1"/>
                </a:solidFill>
                <a:latin typeface="Roboto" panose="02000000000000000000" pitchFamily="2" charset="0"/>
                <a:ea typeface="Roboto" panose="02000000000000000000" pitchFamily="2" charset="0"/>
              </a:rPr>
              <a:t>Description</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Deployment</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of</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183842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4000" dirty="0">
                <a:solidFill>
                  <a:srgbClr val="FFFFFF"/>
                </a:solidFill>
                <a:ea typeface="Roboto" panose="02000000000000000000" pitchFamily="2" charset="0"/>
                <a:cs typeface="Calibri" panose="020F0502020204030204" pitchFamily="34" charset="0"/>
              </a:rPr>
              <a:t>The </a:t>
            </a:r>
            <a:r>
              <a:rPr lang="pl-PL" sz="4000" dirty="0" err="1">
                <a:solidFill>
                  <a:srgbClr val="FFFFFF"/>
                </a:solidFill>
                <a:ea typeface="Roboto" panose="02000000000000000000" pitchFamily="2" charset="0"/>
                <a:cs typeface="Calibri" panose="020F0502020204030204" pitchFamily="34" charset="0"/>
              </a:rPr>
              <a:t>very</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first</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question</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ask</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yourself</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is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err="1">
                <a:solidFill>
                  <a:srgbClr val="FFFFFF"/>
                </a:solidFill>
                <a:ea typeface="Roboto" panose="02000000000000000000" pitchFamily="2" charset="0"/>
                <a:cs typeface="Calibri" panose="020F0502020204030204" pitchFamily="34" charset="0"/>
              </a:rPr>
              <a:t>Where</a:t>
            </a:r>
            <a:r>
              <a:rPr lang="pl-PL" sz="4000" dirty="0">
                <a:solidFill>
                  <a:srgbClr val="FFFFFF"/>
                </a:solidFill>
                <a:ea typeface="Roboto" panose="02000000000000000000" pitchFamily="2" charset="0"/>
                <a:cs typeface="Calibri" panose="020F0502020204030204" pitchFamily="34" charset="0"/>
              </a:rPr>
              <a:t> we </a:t>
            </a:r>
            <a:r>
              <a:rPr lang="pl-PL" sz="4000" dirty="0" err="1">
                <a:solidFill>
                  <a:srgbClr val="FFFFFF"/>
                </a:solidFill>
                <a:ea typeface="Roboto" panose="02000000000000000000" pitchFamily="2" charset="0"/>
                <a:cs typeface="Calibri" panose="020F0502020204030204" pitchFamily="34" charset="0"/>
              </a:rPr>
              <a:t>would</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like</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use</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Kubernetes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a:solidFill>
                  <a:srgbClr val="FFFFFF"/>
                </a:solidFill>
                <a:ea typeface="Roboto" panose="02000000000000000000" pitchFamily="2" charset="0"/>
                <a:cs typeface="Calibri" panose="020F0502020204030204" pitchFamily="34" charset="0"/>
              </a:rPr>
              <a:t>On-</a:t>
            </a:r>
            <a:r>
              <a:rPr lang="pl-PL" sz="4000" dirty="0" err="1">
                <a:solidFill>
                  <a:srgbClr val="FFFFFF"/>
                </a:solidFill>
                <a:ea typeface="Roboto" panose="02000000000000000000" pitchFamily="2" charset="0"/>
                <a:cs typeface="Calibri" panose="020F0502020204030204" pitchFamily="34" charset="0"/>
              </a:rPr>
              <a:t>premise</a:t>
            </a:r>
            <a:r>
              <a:rPr lang="pl-PL" sz="4000" dirty="0">
                <a:solidFill>
                  <a:srgbClr val="FFFFFF"/>
                </a:solidFill>
                <a:ea typeface="Roboto" panose="02000000000000000000" pitchFamily="2" charset="0"/>
                <a:cs typeface="Calibri" panose="020F0502020204030204" pitchFamily="34" charset="0"/>
              </a:rPr>
              <a:t> vs </a:t>
            </a:r>
            <a:r>
              <a:rPr lang="pl-PL" sz="4000" dirty="0" err="1">
                <a:solidFill>
                  <a:srgbClr val="FFFFFF"/>
                </a:solidFill>
                <a:ea typeface="Roboto" panose="02000000000000000000" pitchFamily="2" charset="0"/>
                <a:cs typeface="Calibri" panose="020F0502020204030204" pitchFamily="34" charset="0"/>
              </a:rPr>
              <a:t>Cloud</a:t>
            </a:r>
            <a:endParaRPr lang="pl-PL" sz="40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Deployment of </a:t>
            </a:r>
            <a:r>
              <a:rPr lang="pl-PL" dirty="0" err="1">
                <a:solidFill>
                  <a:schemeClr val="bg1"/>
                </a:solidFill>
                <a:latin typeface="Roboto" panose="02000000000000000000" pitchFamily="2" charset="0"/>
                <a:ea typeface="Roboto" panose="02000000000000000000" pitchFamily="2" charset="0"/>
              </a:rPr>
              <a:t>Kubernetes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3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030C57E1-5917-3E4A-A1FF-DF910C877154}"/>
              </a:ext>
            </a:extLst>
          </p:cNvPr>
          <p:cNvPicPr>
            <a:picLocks noGrp="1" noChangeAspect="1"/>
          </p:cNvPicPr>
          <p:nvPr>
            <p:ph idx="1"/>
          </p:nvPr>
        </p:nvPicPr>
        <p:blipFill>
          <a:blip r:embed="rId2"/>
          <a:stretch>
            <a:fillRect/>
          </a:stretch>
        </p:blipFill>
        <p:spPr>
          <a:xfrm rot="20412853">
            <a:off x="3843456" y="1897161"/>
            <a:ext cx="4505087" cy="2534111"/>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pros</a:t>
            </a:r>
          </a:p>
        </p:txBody>
      </p:sp>
      <p:sp>
        <p:nvSpPr>
          <p:cNvPr id="6" name="TextBox 5">
            <a:extLst>
              <a:ext uri="{FF2B5EF4-FFF2-40B4-BE49-F238E27FC236}">
                <a16:creationId xmlns:a16="http://schemas.microsoft.com/office/drawing/2014/main" id="{2D6EAFDF-7A62-B541-861B-C22E22AE0C2F}"/>
              </a:ext>
            </a:extLst>
          </p:cNvPr>
          <p:cNvSpPr txBox="1"/>
          <p:nvPr/>
        </p:nvSpPr>
        <p:spPr>
          <a:xfrm>
            <a:off x="838200" y="5519852"/>
            <a:ext cx="7090317" cy="646331"/>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chemeClr val="bg1"/>
                </a:solidFill>
              </a:rPr>
              <a:t>Dedicated hardware*</a:t>
            </a:r>
          </a:p>
        </p:txBody>
      </p:sp>
    </p:spTree>
    <p:extLst>
      <p:ext uri="{BB962C8B-B14F-4D97-AF65-F5344CB8AC3E}">
        <p14:creationId xmlns:p14="http://schemas.microsoft.com/office/powerpoint/2010/main" val="406330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cons</a:t>
            </a:r>
            <a:endParaRPr lang="pl-PL" dirty="0">
              <a:solidFill>
                <a:schemeClr val="bg1"/>
              </a:solidFill>
              <a:latin typeface="Roboto" panose="02000000000000000000" pitchFamily="2" charset="0"/>
              <a:ea typeface="Roboto" panose="02000000000000000000" pitchFamily="2" charset="0"/>
            </a:endParaRPr>
          </a:p>
        </p:txBody>
      </p:sp>
      <p:sp>
        <p:nvSpPr>
          <p:cNvPr id="7" name="Content Placeholder 2">
            <a:extLst>
              <a:ext uri="{FF2B5EF4-FFF2-40B4-BE49-F238E27FC236}">
                <a16:creationId xmlns:a16="http://schemas.microsoft.com/office/drawing/2014/main" id="{FD88F404-103B-BB4F-AF05-9E75188FCD25}"/>
              </a:ext>
            </a:extLst>
          </p:cNvPr>
          <p:cNvSpPr>
            <a:spLocks noGrp="1"/>
          </p:cNvSpPr>
          <p:nvPr>
            <p:ph idx="1"/>
          </p:nvPr>
        </p:nvSpPr>
        <p:spPr>
          <a:xfrm>
            <a:off x="838200" y="1825625"/>
            <a:ext cx="10515600" cy="4351338"/>
          </a:xfrm>
        </p:spPr>
        <p:txBody>
          <a:bodyPr/>
          <a:lstStyle/>
          <a:p>
            <a:pPr>
              <a:buClr>
                <a:schemeClr val="accent1"/>
              </a:buClr>
            </a:pPr>
            <a:r>
              <a:rPr lang="en-GB" dirty="0">
                <a:solidFill>
                  <a:schemeClr val="bg1"/>
                </a:solidFill>
              </a:rPr>
              <a:t>Hard Ops</a:t>
            </a:r>
          </a:p>
          <a:p>
            <a:pPr>
              <a:buClr>
                <a:schemeClr val="accent1"/>
              </a:buClr>
            </a:pPr>
            <a:r>
              <a:rPr lang="en-GB" dirty="0">
                <a:solidFill>
                  <a:schemeClr val="bg1"/>
                </a:solidFill>
              </a:rPr>
              <a:t>Upgrades of cluster!</a:t>
            </a:r>
          </a:p>
          <a:p>
            <a:pPr>
              <a:buClr>
                <a:schemeClr val="accent1"/>
              </a:buClr>
            </a:pPr>
            <a:r>
              <a:rPr lang="en-GB" dirty="0">
                <a:solidFill>
                  <a:schemeClr val="bg1"/>
                </a:solidFill>
              </a:rPr>
              <a:t>Storage?</a:t>
            </a:r>
          </a:p>
          <a:p>
            <a:pPr>
              <a:buClr>
                <a:schemeClr val="accent1"/>
              </a:buClr>
            </a:pPr>
            <a:r>
              <a:rPr lang="en-GB" dirty="0">
                <a:solidFill>
                  <a:schemeClr val="bg1"/>
                </a:solidFill>
              </a:rPr>
              <a:t>You need great ops engineers</a:t>
            </a:r>
          </a:p>
          <a:p>
            <a:pPr>
              <a:buClr>
                <a:schemeClr val="accent1"/>
              </a:buClr>
            </a:pPr>
            <a:r>
              <a:rPr lang="en-GB" dirty="0">
                <a:solidFill>
                  <a:schemeClr val="bg1"/>
                </a:solidFill>
              </a:rPr>
              <a:t>Security</a:t>
            </a:r>
          </a:p>
          <a:p>
            <a:pPr>
              <a:buClr>
                <a:schemeClr val="accent1"/>
              </a:buClr>
            </a:pPr>
            <a:r>
              <a:rPr lang="en-GB" dirty="0">
                <a:solidFill>
                  <a:schemeClr val="bg1"/>
                </a:solidFill>
              </a:rPr>
              <a:t>Microsoft, Amazon, Google spend years to make them stable and usable</a:t>
            </a:r>
          </a:p>
          <a:p>
            <a:pPr>
              <a:buClr>
                <a:schemeClr val="accent1"/>
              </a:buClr>
            </a:pPr>
            <a:r>
              <a:rPr lang="en-GB" dirty="0">
                <a:solidFill>
                  <a:schemeClr val="bg1"/>
                </a:solidFill>
              </a:rPr>
              <a:t>Do you really think it’s that easy?</a:t>
            </a:r>
          </a:p>
        </p:txBody>
      </p:sp>
    </p:spTree>
    <p:extLst>
      <p:ext uri="{BB962C8B-B14F-4D97-AF65-F5344CB8AC3E}">
        <p14:creationId xmlns:p14="http://schemas.microsoft.com/office/powerpoint/2010/main" val="3673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when</a:t>
            </a:r>
            <a:r>
              <a:rPr lang="pl-PL" dirty="0">
                <a:solidFill>
                  <a:schemeClr val="bg1"/>
                </a:solidFill>
                <a:latin typeface="Roboto" panose="02000000000000000000" pitchFamily="2" charset="0"/>
                <a:ea typeface="Roboto" panose="02000000000000000000" pitchFamily="2" charset="0"/>
              </a:rPr>
              <a:t>?</a:t>
            </a:r>
          </a:p>
        </p:txBody>
      </p:sp>
      <p:sp>
        <p:nvSpPr>
          <p:cNvPr id="3" name="Content Placeholder 2">
            <a:extLst>
              <a:ext uri="{FF2B5EF4-FFF2-40B4-BE49-F238E27FC236}">
                <a16:creationId xmlns:a16="http://schemas.microsoft.com/office/drawing/2014/main" id="{F49C8001-89D5-FC41-BFD7-B4E7EEAF89B8}"/>
              </a:ext>
            </a:extLst>
          </p:cNvPr>
          <p:cNvSpPr>
            <a:spLocks noGrp="1"/>
          </p:cNvSpPr>
          <p:nvPr>
            <p:ph idx="1"/>
          </p:nvPr>
        </p:nvSpPr>
        <p:spPr/>
        <p:txBody>
          <a:bodyPr/>
          <a:lstStyle/>
          <a:p>
            <a:pPr>
              <a:buClr>
                <a:schemeClr val="accent1"/>
              </a:buClr>
            </a:pPr>
            <a:r>
              <a:rPr lang="en-GB" dirty="0">
                <a:solidFill>
                  <a:schemeClr val="bg1"/>
                </a:solidFill>
              </a:rPr>
              <a:t>You absolutely must have your compute local (for latency or security or legal reasons)</a:t>
            </a:r>
          </a:p>
          <a:p>
            <a:pPr>
              <a:buClr>
                <a:schemeClr val="accent1"/>
              </a:buClr>
            </a:pPr>
            <a:r>
              <a:rPr lang="en-GB" dirty="0">
                <a:solidFill>
                  <a:schemeClr val="bg1"/>
                </a:solidFill>
              </a:rPr>
              <a:t>Your workloads need to be on the edge (for latency or security)</a:t>
            </a:r>
          </a:p>
          <a:p>
            <a:pPr>
              <a:buClr>
                <a:schemeClr val="accent1"/>
              </a:buClr>
            </a:pPr>
            <a:r>
              <a:rPr lang="en-GB" dirty="0">
                <a:solidFill>
                  <a:schemeClr val="bg1"/>
                </a:solidFill>
              </a:rPr>
              <a:t>You need truly HUGE amounts of compute and/or data storage and managing your own </a:t>
            </a:r>
            <a:r>
              <a:rPr lang="en-GB" dirty="0" err="1">
                <a:solidFill>
                  <a:schemeClr val="bg1"/>
                </a:solidFill>
              </a:rPr>
              <a:t>datacenters</a:t>
            </a:r>
            <a:r>
              <a:rPr lang="en-GB" dirty="0">
                <a:solidFill>
                  <a:schemeClr val="bg1"/>
                </a:solidFill>
              </a:rPr>
              <a:t> is more cost effective</a:t>
            </a:r>
          </a:p>
          <a:p>
            <a:pPr>
              <a:buClr>
                <a:schemeClr val="accent1"/>
              </a:buClr>
            </a:pPr>
            <a:r>
              <a:rPr lang="en-GB" dirty="0">
                <a:solidFill>
                  <a:schemeClr val="bg1"/>
                </a:solidFill>
              </a:rPr>
              <a:t>You have some fancy hardware needs that you can’t get (cheaper) from a cloud provider</a:t>
            </a:r>
          </a:p>
          <a:p>
            <a:pPr marL="0" indent="0">
              <a:buClr>
                <a:schemeClr val="accent1"/>
              </a:buClr>
              <a:buNone/>
            </a:pPr>
            <a:endParaRPr lang="en-GB" dirty="0">
              <a:solidFill>
                <a:schemeClr val="bg1"/>
              </a:solidFill>
            </a:endParaRPr>
          </a:p>
        </p:txBody>
      </p:sp>
    </p:spTree>
    <p:extLst>
      <p:ext uri="{BB962C8B-B14F-4D97-AF65-F5344CB8AC3E}">
        <p14:creationId xmlns:p14="http://schemas.microsoft.com/office/powerpoint/2010/main" val="39924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4" name="Picture 3" descr="A person wearing a suit and tie&#10;&#10;Description automatically generated">
            <a:extLst>
              <a:ext uri="{FF2B5EF4-FFF2-40B4-BE49-F238E27FC236}">
                <a16:creationId xmlns:a16="http://schemas.microsoft.com/office/drawing/2014/main" id="{FCF4DF46-A3EF-9841-A052-BFB22E51EC2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673785344"/>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calendar&#10;&#10;Description automatically generated">
            <a:extLst>
              <a:ext uri="{FF2B5EF4-FFF2-40B4-BE49-F238E27FC236}">
                <a16:creationId xmlns:a16="http://schemas.microsoft.com/office/drawing/2014/main" id="{3D3DFB08-9FF8-7443-9A4E-BE7864C76E26}"/>
              </a:ext>
            </a:extLst>
          </p:cNvPr>
          <p:cNvPicPr>
            <a:picLocks noChangeAspect="1"/>
          </p:cNvPicPr>
          <p:nvPr/>
        </p:nvPicPr>
        <p:blipFill>
          <a:blip r:embed="rId2"/>
          <a:stretch>
            <a:fillRect/>
          </a:stretch>
        </p:blipFill>
        <p:spPr>
          <a:xfrm>
            <a:off x="1839685" y="0"/>
            <a:ext cx="8512609" cy="6949069"/>
          </a:xfrm>
          <a:prstGeom prst="rect">
            <a:avLst/>
          </a:prstGeom>
        </p:spPr>
      </p:pic>
    </p:spTree>
    <p:extLst>
      <p:ext uri="{BB962C8B-B14F-4D97-AF65-F5344CB8AC3E}">
        <p14:creationId xmlns:p14="http://schemas.microsoft.com/office/powerpoint/2010/main" val="71590090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2">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4">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 cat with its mouth open&#10;&#10;Description automatically generated">
            <a:extLst>
              <a:ext uri="{FF2B5EF4-FFF2-40B4-BE49-F238E27FC236}">
                <a16:creationId xmlns:a16="http://schemas.microsoft.com/office/drawing/2014/main" id="{6A41747E-E392-664E-B300-1058F2702E32}"/>
              </a:ext>
            </a:extLst>
          </p:cNvPr>
          <p:cNvPicPr>
            <a:picLocks noChangeAspect="1"/>
          </p:cNvPicPr>
          <p:nvPr/>
        </p:nvPicPr>
        <p:blipFill rotWithShape="1">
          <a:blip r:embed="rId2">
            <a:alphaModFix amt="60000"/>
          </a:blip>
          <a:srcRect l="25172" r="20453" b="1"/>
          <a:stretch/>
        </p:blipFill>
        <p:spPr>
          <a:xfrm>
            <a:off x="179940" y="182880"/>
            <a:ext cx="5915025" cy="6499784"/>
          </a:xfrm>
          <a:prstGeom prst="rect">
            <a:avLst/>
          </a:prstGeom>
        </p:spPr>
      </p:pic>
      <p:pic>
        <p:nvPicPr>
          <p:cNvPr id="7" name="Picture 6" descr="A cat sitting in a room&#10;&#10;Description automatically generated">
            <a:extLst>
              <a:ext uri="{FF2B5EF4-FFF2-40B4-BE49-F238E27FC236}">
                <a16:creationId xmlns:a16="http://schemas.microsoft.com/office/drawing/2014/main" id="{E5F3A2BA-F6E4-154E-8495-5751703C80CF}"/>
              </a:ext>
            </a:extLst>
          </p:cNvPr>
          <p:cNvPicPr>
            <a:picLocks noChangeAspect="1"/>
          </p:cNvPicPr>
          <p:nvPr/>
        </p:nvPicPr>
        <p:blipFill rotWithShape="1">
          <a:blip r:embed="rId3">
            <a:alphaModFix amt="60000"/>
          </a:blip>
          <a:srcRect l="19269" r="27721"/>
          <a:stretch/>
        </p:blipFill>
        <p:spPr>
          <a:xfrm>
            <a:off x="6096844" y="182880"/>
            <a:ext cx="5915025" cy="6499784"/>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922128" y="-935052"/>
            <a:ext cx="4896784" cy="2220775"/>
          </a:xfrm>
        </p:spPr>
        <p:txBody>
          <a:bodyPr>
            <a:normAutofit/>
          </a:bodyPr>
          <a:lstStyle/>
          <a:p>
            <a:pPr algn="l"/>
            <a:r>
              <a:rPr lang="pl-PL" sz="5200" dirty="0" err="1">
                <a:solidFill>
                  <a:srgbClr val="FFFFFF"/>
                </a:solidFill>
                <a:latin typeface="Roboto Medium" panose="02000000000000000000" pitchFamily="2" charset="0"/>
                <a:ea typeface="Roboto Medium" panose="02000000000000000000" pitchFamily="2" charset="0"/>
              </a:rPr>
              <a:t>Your</a:t>
            </a:r>
            <a:r>
              <a:rPr lang="pl-PL" sz="5200" dirty="0">
                <a:solidFill>
                  <a:srgbClr val="FFFFFF"/>
                </a:solidFill>
                <a:latin typeface="Roboto Medium" panose="02000000000000000000" pitchFamily="2" charset="0"/>
                <a:ea typeface="Roboto Medium" panose="02000000000000000000" pitchFamily="2" charset="0"/>
              </a:rPr>
              <a:t> SRE team</a:t>
            </a:r>
          </a:p>
        </p:txBody>
      </p:sp>
      <p:sp>
        <p:nvSpPr>
          <p:cNvPr id="16" name="Title 1">
            <a:extLst>
              <a:ext uri="{FF2B5EF4-FFF2-40B4-BE49-F238E27FC236}">
                <a16:creationId xmlns:a16="http://schemas.microsoft.com/office/drawing/2014/main" id="{F883D7CA-F790-6E4E-AE35-79AE5AC2397A}"/>
              </a:ext>
            </a:extLst>
          </p:cNvPr>
          <p:cNvSpPr txBox="1">
            <a:spLocks/>
          </p:cNvSpPr>
          <p:nvPr/>
        </p:nvSpPr>
        <p:spPr>
          <a:xfrm>
            <a:off x="1106366" y="-1003250"/>
            <a:ext cx="4896784" cy="22207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5200" dirty="0">
                <a:solidFill>
                  <a:srgbClr val="FFFFFF"/>
                </a:solidFill>
                <a:latin typeface="Roboto Medium" panose="02000000000000000000" pitchFamily="2" charset="0"/>
                <a:ea typeface="Roboto Medium" panose="02000000000000000000" pitchFamily="2" charset="0"/>
              </a:rPr>
              <a:t>K8s </a:t>
            </a:r>
            <a:r>
              <a:rPr lang="pl-PL" sz="5200" dirty="0" err="1">
                <a:solidFill>
                  <a:srgbClr val="FFFFFF"/>
                </a:solidFill>
                <a:latin typeface="Roboto Medium" panose="02000000000000000000" pitchFamily="2" charset="0"/>
                <a:ea typeface="Roboto Medium" panose="02000000000000000000" pitchFamily="2" charset="0"/>
              </a:rPr>
              <a:t>cluster</a:t>
            </a:r>
            <a:r>
              <a:rPr lang="pl-PL" sz="5200"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8353576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pPr algn="l"/>
            <a:endParaRPr lang="pl-PL" sz="5400">
              <a:latin typeface="Roboto Medium" panose="02000000000000000000" pitchFamily="2" charset="0"/>
              <a:ea typeface="Roboto Medium" panose="02000000000000000000" pitchFamily="2" charset="0"/>
            </a:endParaRPr>
          </a:p>
        </p:txBody>
      </p:sp>
      <p:sp>
        <p:nvSpPr>
          <p:cNvPr id="34" name="Freeform: Shape 33">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Diagram&#10;&#10;Description automatically generated">
            <a:extLst>
              <a:ext uri="{FF2B5EF4-FFF2-40B4-BE49-F238E27FC236}">
                <a16:creationId xmlns:a16="http://schemas.microsoft.com/office/drawing/2014/main" id="{25D7C4AC-E0D7-2D47-8C2A-710CEB625545}"/>
              </a:ext>
            </a:extLst>
          </p:cNvPr>
          <p:cNvPicPr>
            <a:picLocks noChangeAspect="1"/>
          </p:cNvPicPr>
          <p:nvPr/>
        </p:nvPicPr>
        <p:blipFill rotWithShape="1">
          <a:blip r:embed="rId2"/>
          <a:srcRect r="2126" b="1"/>
          <a:stretch/>
        </p:blipFill>
        <p:spPr>
          <a:xfrm>
            <a:off x="1" y="10"/>
            <a:ext cx="7188051"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255092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Clouds in a blue sky&#10;&#10;Description automatically generated">
            <a:extLst>
              <a:ext uri="{FF2B5EF4-FFF2-40B4-BE49-F238E27FC236}">
                <a16:creationId xmlns:a16="http://schemas.microsoft.com/office/drawing/2014/main" id="{D94E9624-BECF-0247-8A15-DB45C4118FF2}"/>
              </a:ext>
            </a:extLst>
          </p:cNvPr>
          <p:cNvPicPr>
            <a:picLocks noChangeAspect="1"/>
          </p:cNvPicPr>
          <p:nvPr/>
        </p:nvPicPr>
        <p:blipFill rotWithShape="1">
          <a:blip r:embed="rId2">
            <a:alphaModFix amt="50000"/>
          </a:blip>
          <a:srcRect t="13192" b="11808"/>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On </a:t>
            </a:r>
            <a:r>
              <a:rPr lang="pl-PL" dirty="0" err="1">
                <a:solidFill>
                  <a:srgbClr val="FFFFFF"/>
                </a:solidFill>
                <a:latin typeface="Roboto Medium" panose="02000000000000000000" pitchFamily="2" charset="0"/>
                <a:ea typeface="Roboto Medium" panose="02000000000000000000" pitchFamily="2" charset="0"/>
              </a:rPr>
              <a:t>Cloud</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marL="0" indent="0">
              <a:buNone/>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Mateusz </a:t>
            </a:r>
            <a:r>
              <a:rPr lang="en-US" sz="2000" dirty="0" err="1">
                <a:solidFill>
                  <a:schemeClr val="bg1"/>
                </a:solidFill>
                <a:latin typeface="Roboto" panose="02000000000000000000" pitchFamily="2" charset="0"/>
                <a:ea typeface="Roboto" panose="02000000000000000000" pitchFamily="2" charset="0"/>
                <a:cs typeface="Calibri" panose="020F0502020204030204" pitchFamily="34" charset="0"/>
              </a:rPr>
              <a:t>Dymiński</a:t>
            </a: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	</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Software Developer at Nokia</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8+ exp with Java</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5+ exp with Go</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4+ exp with K8s</a:t>
            </a: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One of the organizer</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2">
                  <a:extLst>
                    <a:ext uri="{A12FA001-AC4F-418D-AE19-62706E023703}">
                      <ahyp:hlinkClr xmlns:ahyp="http://schemas.microsoft.com/office/drawing/2018/hyperlinkcolor" val="tx"/>
                    </a:ext>
                  </a:extLst>
                </a:hlinkClick>
              </a:rPr>
              <a:t>GoWroc - Golang Wroclaw Meetup</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Page: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https://</a:t>
            </a:r>
            <a:r>
              <a:rPr lang="en-US" sz="2000" dirty="0" err="1">
                <a:solidFill>
                  <a:schemeClr val="accent4"/>
                </a:solidFill>
                <a:latin typeface="Roboto" panose="02000000000000000000" pitchFamily="2" charset="0"/>
                <a:ea typeface="Roboto" panose="02000000000000000000" pitchFamily="2" charset="0"/>
                <a:cs typeface="Calibri" panose="020F0502020204030204" pitchFamily="34" charset="0"/>
                <a:hlinkClick r:id="rId3">
                  <a:extLst>
                    <a:ext uri="{A12FA001-AC4F-418D-AE19-62706E023703}">
                      <ahyp:hlinkClr xmlns:ahyp="http://schemas.microsoft.com/office/drawing/2018/hyperlinkcolor" val="tx"/>
                    </a:ext>
                  </a:extLst>
                </a:hlinkClick>
              </a:rPr>
              <a:t>mateuszdyminski.com</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err="1">
                <a:solidFill>
                  <a:schemeClr val="bg1"/>
                </a:solidFill>
                <a:latin typeface="Roboto" panose="02000000000000000000" pitchFamily="2" charset="0"/>
                <a:ea typeface="Roboto" panose="02000000000000000000" pitchFamily="2" charset="0"/>
                <a:cs typeface="Calibri" panose="020F0502020204030204" pitchFamily="34" charset="0"/>
              </a:rPr>
              <a:t>Github</a:t>
            </a: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4">
                  <a:extLst>
                    <a:ext uri="{A12FA001-AC4F-418D-AE19-62706E023703}">
                      <ahyp:hlinkClr xmlns:ahyp="http://schemas.microsoft.com/office/drawing/2018/hyperlinkcolor" val="tx"/>
                    </a:ext>
                  </a:extLst>
                </a:hlinkClick>
              </a:rPr>
              <a:t>github.com/mateuszdyminski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Twitter:</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5">
                  <a:extLst>
                    <a:ext uri="{A12FA001-AC4F-418D-AE19-62706E023703}">
                      <ahyp:hlinkClr xmlns:ahyp="http://schemas.microsoft.com/office/drawing/2018/hyperlinkcolor" val="tx"/>
                    </a:ext>
                  </a:extLst>
                </a:hlinkClick>
              </a:rPr>
              <a:t>@m_dyminski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a:p>
            <a:pPr>
              <a:buClr>
                <a:srgbClr val="00B0F0"/>
              </a:buClr>
            </a:pPr>
            <a:r>
              <a:rPr lang="en-US" sz="2000" dirty="0">
                <a:solidFill>
                  <a:schemeClr val="bg1"/>
                </a:solidFill>
                <a:latin typeface="Roboto" panose="02000000000000000000" pitchFamily="2" charset="0"/>
                <a:ea typeface="Roboto" panose="02000000000000000000" pitchFamily="2" charset="0"/>
                <a:cs typeface="Calibri" panose="020F0502020204030204" pitchFamily="34" charset="0"/>
              </a:rPr>
              <a:t>LinkedIn:</a:t>
            </a:r>
            <a:r>
              <a:rPr lang="en-US" sz="2000" dirty="0">
                <a:latin typeface="Roboto" panose="02000000000000000000" pitchFamily="2" charset="0"/>
                <a:ea typeface="Roboto" panose="02000000000000000000" pitchFamily="2" charset="0"/>
                <a:cs typeface="Calibri" panose="020F0502020204030204" pitchFamily="34" charset="0"/>
              </a:rPr>
              <a:t> </a:t>
            </a:r>
            <a:r>
              <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hlinkClick r:id="rId6">
                  <a:extLst>
                    <a:ext uri="{A12FA001-AC4F-418D-AE19-62706E023703}">
                      <ahyp:hlinkClr xmlns:ahyp="http://schemas.microsoft.com/office/drawing/2018/hyperlinkcolor" val="tx"/>
                    </a:ext>
                  </a:extLst>
                </a:hlinkClick>
              </a:rPr>
              <a:t>linkedin.com/in/mdyminski</a:t>
            </a:r>
            <a:endParaRPr lang="en-US" sz="2000" dirty="0">
              <a:solidFill>
                <a:schemeClr val="accent4"/>
              </a:solidFill>
              <a:latin typeface="Roboto" panose="02000000000000000000" pitchFamily="2" charset="0"/>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whoami</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1930612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600" dirty="0">
                <a:solidFill>
                  <a:srgbClr val="FFFFFF"/>
                </a:solidFill>
                <a:ea typeface="Roboto" panose="02000000000000000000" pitchFamily="2" charset="0"/>
                <a:cs typeface="Calibri" panose="020F0502020204030204" pitchFamily="34" charset="0"/>
              </a:rPr>
              <a:t>No </a:t>
            </a:r>
            <a:r>
              <a:rPr lang="pl-PL" sz="3600" dirty="0" err="1">
                <a:solidFill>
                  <a:srgbClr val="FFFFFF"/>
                </a:solidFill>
                <a:ea typeface="Roboto" panose="02000000000000000000" pitchFamily="2" charset="0"/>
                <a:cs typeface="Calibri" panose="020F0502020204030204" pitchFamily="34" charset="0"/>
              </a:rPr>
              <a:t>sense</a:t>
            </a:r>
            <a:r>
              <a:rPr lang="pl-PL" sz="3600" dirty="0">
                <a:solidFill>
                  <a:srgbClr val="FFFFFF"/>
                </a:solidFill>
                <a:ea typeface="Roboto" panose="02000000000000000000" pitchFamily="2" charset="0"/>
                <a:cs typeface="Calibri" panose="020F0502020204030204" pitchFamily="34" charset="0"/>
              </a:rPr>
              <a:t> to do </a:t>
            </a:r>
            <a:r>
              <a:rPr lang="pl-PL" sz="3600" dirty="0" err="1">
                <a:solidFill>
                  <a:srgbClr val="FFFFFF"/>
                </a:solidFill>
                <a:ea typeface="Roboto" panose="02000000000000000000" pitchFamily="2" charset="0"/>
                <a:cs typeface="Calibri" panose="020F0502020204030204" pitchFamily="34" charset="0"/>
              </a:rPr>
              <a:t>that</a:t>
            </a:r>
            <a:r>
              <a:rPr lang="pl-PL" sz="3600" dirty="0">
                <a:solidFill>
                  <a:srgbClr val="FFFFFF"/>
                </a:solidFill>
                <a:ea typeface="Roboto" panose="02000000000000000000" pitchFamily="2" charset="0"/>
                <a:cs typeface="Calibri" panose="020F0502020204030204" pitchFamily="34" charset="0"/>
              </a:rPr>
              <a:t> </a:t>
            </a:r>
          </a:p>
          <a:p>
            <a:pPr>
              <a:buClr>
                <a:schemeClr val="accent1"/>
              </a:buClr>
            </a:pPr>
            <a:r>
              <a:rPr lang="pl-PL" sz="3600" dirty="0" err="1">
                <a:solidFill>
                  <a:srgbClr val="FFFFFF"/>
                </a:solidFill>
                <a:ea typeface="Roboto" panose="02000000000000000000" pitchFamily="2" charset="0"/>
                <a:cs typeface="Calibri" panose="020F0502020204030204" pitchFamily="34" charset="0"/>
              </a:rPr>
              <a:t>All</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cons</a:t>
            </a:r>
            <a:r>
              <a:rPr lang="pl-PL" sz="3600" dirty="0">
                <a:solidFill>
                  <a:srgbClr val="FFFFFF"/>
                </a:solidFill>
                <a:ea typeface="Roboto" panose="02000000000000000000" pitchFamily="2" charset="0"/>
                <a:cs typeface="Calibri" panose="020F0502020204030204" pitchFamily="34" charset="0"/>
              </a:rPr>
              <a:t> from on </a:t>
            </a:r>
            <a:r>
              <a:rPr lang="pl-PL" sz="3600" dirty="0" err="1">
                <a:solidFill>
                  <a:srgbClr val="FFFFFF"/>
                </a:solidFill>
                <a:ea typeface="Roboto" panose="02000000000000000000" pitchFamily="2" charset="0"/>
                <a:cs typeface="Calibri" panose="020F0502020204030204" pitchFamily="34" charset="0"/>
              </a:rPr>
              <a:t>premise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are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still</a:t>
            </a:r>
            <a:r>
              <a:rPr lang="pl-PL" sz="3600" dirty="0">
                <a:solidFill>
                  <a:srgbClr val="FFFFFF"/>
                </a:solidFill>
                <a:ea typeface="Roboto" panose="02000000000000000000" pitchFamily="2" charset="0"/>
                <a:cs typeface="Calibri" panose="020F0502020204030204" pitchFamily="34" charset="0"/>
              </a:rPr>
              <a:t> in place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Own</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83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200" dirty="0" err="1">
                <a:solidFill>
                  <a:srgbClr val="FFFFFF"/>
                </a:solidFill>
                <a:ea typeface="Roboto" panose="02000000000000000000" pitchFamily="2" charset="0"/>
                <a:cs typeface="Calibri" panose="020F0502020204030204" pitchFamily="34" charset="0"/>
              </a:rPr>
              <a:t>All</a:t>
            </a:r>
            <a:r>
              <a:rPr lang="pl-PL" sz="3200" dirty="0">
                <a:solidFill>
                  <a:srgbClr val="FFFFFF"/>
                </a:solidFill>
                <a:ea typeface="Roboto" panose="02000000000000000000" pitchFamily="2" charset="0"/>
                <a:cs typeface="Calibri" panose="020F0502020204030204" pitchFamily="34" charset="0"/>
              </a:rPr>
              <a:t> hard </a:t>
            </a:r>
            <a:r>
              <a:rPr lang="pl-PL" sz="3200" dirty="0" err="1">
                <a:solidFill>
                  <a:srgbClr val="FFFFFF"/>
                </a:solidFill>
                <a:ea typeface="Roboto" panose="02000000000000000000" pitchFamily="2" charset="0"/>
                <a:cs typeface="Calibri" panose="020F0502020204030204" pitchFamily="34" charset="0"/>
              </a:rPr>
              <a:t>operational</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things</a:t>
            </a:r>
            <a:r>
              <a:rPr lang="pl-PL" sz="3200" dirty="0">
                <a:solidFill>
                  <a:srgbClr val="FFFFFF"/>
                </a:solidFill>
                <a:ea typeface="Roboto" panose="02000000000000000000" pitchFamily="2" charset="0"/>
                <a:cs typeface="Calibri" panose="020F0502020204030204" pitchFamily="34" charset="0"/>
              </a:rPr>
              <a:t> go </a:t>
            </a:r>
            <a:r>
              <a:rPr lang="pl-PL" sz="3200" dirty="0" err="1">
                <a:solidFill>
                  <a:srgbClr val="FFFFFF"/>
                </a:solidFill>
                <a:ea typeface="Roboto" panose="02000000000000000000" pitchFamily="2" charset="0"/>
                <a:cs typeface="Calibri" panose="020F0502020204030204" pitchFamily="34" charset="0"/>
              </a:rPr>
              <a:t>away</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Finally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can</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focus</a:t>
            </a:r>
            <a:r>
              <a:rPr lang="pl-PL" sz="3200" dirty="0">
                <a:solidFill>
                  <a:srgbClr val="FFFFFF"/>
                </a:solidFill>
                <a:ea typeface="Roboto" panose="02000000000000000000" pitchFamily="2" charset="0"/>
                <a:cs typeface="Calibri" panose="020F0502020204030204" pitchFamily="34" charset="0"/>
              </a:rPr>
              <a:t> on </a:t>
            </a:r>
            <a:r>
              <a:rPr lang="pl-PL" sz="3200" dirty="0" err="1">
                <a:solidFill>
                  <a:srgbClr val="FFFFFF"/>
                </a:solidFill>
                <a:ea typeface="Roboto" panose="02000000000000000000" pitchFamily="2" charset="0"/>
                <a:cs typeface="Calibri" panose="020F0502020204030204" pitchFamily="34" charset="0"/>
              </a:rPr>
              <a:t>building</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your</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application</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Quite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expensive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But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worth</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pay</a:t>
            </a:r>
            <a:r>
              <a:rPr lang="pl-PL" sz="3200" dirty="0">
                <a:solidFill>
                  <a:srgbClr val="FFFFFF"/>
                </a:solidFill>
                <a:ea typeface="Roboto" panose="02000000000000000000" pitchFamily="2" charset="0"/>
                <a:cs typeface="Calibri" panose="020F0502020204030204" pitchFamily="34" charset="0"/>
              </a:rPr>
              <a:t> for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night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sleep</a:t>
            </a:r>
            <a:r>
              <a:rPr lang="pl-PL" sz="3200" dirty="0">
                <a:solidFill>
                  <a:srgbClr val="FFFFFF"/>
                </a:solidFill>
                <a:ea typeface="Roboto" panose="02000000000000000000" pitchFamily="2" charset="0"/>
                <a:cs typeface="Calibri" panose="020F0502020204030204" pitchFamily="34" charset="0"/>
              </a:rPr>
              <a:t>”</a:t>
            </a:r>
          </a:p>
          <a:p>
            <a:pPr>
              <a:buClr>
                <a:schemeClr val="accent1"/>
              </a:buClr>
            </a:pPr>
            <a:r>
              <a:rPr lang="pl-PL" sz="3200" dirty="0" err="1">
                <a:solidFill>
                  <a:srgbClr val="FFFFFF"/>
                </a:solidFill>
                <a:ea typeface="Roboto" panose="02000000000000000000" pitchFamily="2" charset="0"/>
                <a:cs typeface="Calibri" panose="020F0502020204030204" pitchFamily="34" charset="0"/>
              </a:rPr>
              <a:t>If</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don’t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great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DevOps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engineers</a:t>
            </a:r>
            <a:r>
              <a:rPr lang="pl-PL" sz="3200" dirty="0">
                <a:solidFill>
                  <a:srgbClr val="FFFFFF"/>
                </a:solidFill>
                <a:ea typeface="Roboto" panose="02000000000000000000" pitchFamily="2" charset="0"/>
                <a:cs typeface="Calibri" panose="020F0502020204030204" pitchFamily="34" charset="0"/>
              </a:rPr>
              <a:t> –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the </a:t>
            </a:r>
            <a:r>
              <a:rPr lang="pl-PL" sz="3200" dirty="0" err="1">
                <a:solidFill>
                  <a:srgbClr val="FFFFFF"/>
                </a:solidFill>
                <a:ea typeface="Roboto" panose="02000000000000000000" pitchFamily="2" charset="0"/>
                <a:cs typeface="Calibri" panose="020F0502020204030204" pitchFamily="34" charset="0"/>
              </a:rPr>
              <a:t>only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way</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Kubernetes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custer</a:t>
            </a:r>
            <a:r>
              <a:rPr lang="pl-PL" sz="3200" dirty="0">
                <a:solidFill>
                  <a:srgbClr val="FFFFFF"/>
                </a:solidFill>
                <a:ea typeface="Roboto" panose="02000000000000000000" pitchFamily="2" charset="0"/>
                <a:cs typeface="Calibri" panose="020F0502020204030204" pitchFamily="34" charset="0"/>
              </a:rPr>
              <a:t> in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shape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Microsoft, Amazon, Google </a:t>
            </a:r>
            <a:r>
              <a:rPr lang="pl-PL" sz="3200" dirty="0" err="1">
                <a:solidFill>
                  <a:srgbClr val="FFFFFF"/>
                </a:solidFill>
                <a:ea typeface="Roboto" panose="02000000000000000000" pitchFamily="2" charset="0"/>
                <a:cs typeface="Calibri" panose="020F0502020204030204" pitchFamily="34" charset="0"/>
              </a:rPr>
              <a:t>spend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years</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make</a:t>
            </a:r>
            <a:r>
              <a:rPr lang="pl-PL" sz="3200" dirty="0">
                <a:solidFill>
                  <a:srgbClr val="FFFFFF"/>
                </a:solidFill>
                <a:ea typeface="Roboto" panose="02000000000000000000" pitchFamily="2" charset="0"/>
                <a:cs typeface="Calibri" panose="020F0502020204030204" pitchFamily="34" charset="0"/>
              </a:rPr>
              <a:t> K8s </a:t>
            </a:r>
            <a:r>
              <a:rPr lang="pl-PL" sz="3200" dirty="0" err="1">
                <a:solidFill>
                  <a:srgbClr val="FFFFFF"/>
                </a:solidFill>
                <a:ea typeface="Roboto" panose="02000000000000000000" pitchFamily="2" charset="0"/>
                <a:cs typeface="Calibri" panose="020F0502020204030204" pitchFamily="34" charset="0"/>
              </a:rPr>
              <a:t>stable</a:t>
            </a:r>
            <a:endParaRPr lang="pl-PL" sz="32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err="1">
                <a:solidFill>
                  <a:schemeClr val="bg1"/>
                </a:solidFill>
                <a:latin typeface="Roboto" panose="02000000000000000000" pitchFamily="2" charset="0"/>
                <a:ea typeface="Roboto" panose="02000000000000000000" pitchFamily="2" charset="0"/>
              </a:rPr>
              <a:t>Managed</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600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Architecture </a:t>
            </a:r>
            <a:r>
              <a:rPr lang="pl-PL" dirty="0" err="1">
                <a:solidFill>
                  <a:srgbClr val="FFFFFF"/>
                </a:solidFill>
                <a:latin typeface="Roboto Medium" panose="02000000000000000000" pitchFamily="2" charset="0"/>
                <a:ea typeface="Roboto Medium" panose="02000000000000000000" pitchFamily="2" charset="0"/>
              </a:rPr>
              <a:t>Concepts</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vs</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55701160"/>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3-tier App: DB – Http Server – Http Client/Mobile client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2-tier App: DB – Http Client/Mobile client</a:t>
            </a:r>
          </a:p>
          <a:p>
            <a:pPr>
              <a:buClr>
                <a:schemeClr val="accent1"/>
              </a:buClr>
            </a:pPr>
            <a:r>
              <a:rPr lang="en-GB" dirty="0">
                <a:solidFill>
                  <a:schemeClr val="bg1"/>
                </a:solidFill>
                <a:ea typeface="Roboto" panose="02000000000000000000" pitchFamily="2" charset="0"/>
                <a:cs typeface="Calibri" panose="020F0502020204030204" pitchFamily="34" charset="0"/>
              </a:rPr>
              <a:t>Of course K8s is not needed for you!</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{2,3}-</a:t>
            </a:r>
            <a:r>
              <a:rPr lang="pl-PL" dirty="0" err="1">
                <a:solidFill>
                  <a:schemeClr val="bg1"/>
                </a:solidFill>
                <a:latin typeface="Roboto" panose="02000000000000000000" pitchFamily="2" charset="0"/>
                <a:ea typeface="Roboto" panose="02000000000000000000" pitchFamily="2" charset="0"/>
              </a:rPr>
              <a:t>tier</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pic>
        <p:nvPicPr>
          <p:cNvPr id="4" name="Picture 3" descr="A picture containing chart&#10;&#10;Description automatically generated">
            <a:extLst>
              <a:ext uri="{FF2B5EF4-FFF2-40B4-BE49-F238E27FC236}">
                <a16:creationId xmlns:a16="http://schemas.microsoft.com/office/drawing/2014/main" id="{9DC14478-F729-8244-AAEB-7BECC7B4EC08}"/>
              </a:ext>
            </a:extLst>
          </p:cNvPr>
          <p:cNvPicPr>
            <a:picLocks noChangeAspect="1"/>
          </p:cNvPicPr>
          <p:nvPr/>
        </p:nvPicPr>
        <p:blipFill>
          <a:blip r:embed="rId2"/>
          <a:stretch>
            <a:fillRect/>
          </a:stretch>
        </p:blipFill>
        <p:spPr>
          <a:xfrm>
            <a:off x="7066466" y="504074"/>
            <a:ext cx="4770052" cy="2841292"/>
          </a:xfrm>
          <a:prstGeom prst="rect">
            <a:avLst/>
          </a:prstGeom>
        </p:spPr>
      </p:pic>
      <p:sp>
        <p:nvSpPr>
          <p:cNvPr id="6" name="TextBox 5">
            <a:extLst>
              <a:ext uri="{FF2B5EF4-FFF2-40B4-BE49-F238E27FC236}">
                <a16:creationId xmlns:a16="http://schemas.microsoft.com/office/drawing/2014/main" id="{B801D12E-B288-A448-93B5-99F676705AE3}"/>
              </a:ext>
            </a:extLst>
          </p:cNvPr>
          <p:cNvSpPr txBox="1"/>
          <p:nvPr/>
        </p:nvSpPr>
        <p:spPr>
          <a:xfrm>
            <a:off x="4988040" y="6459124"/>
            <a:ext cx="7203960" cy="307777"/>
          </a:xfrm>
          <a:prstGeom prst="rect">
            <a:avLst/>
          </a:prstGeom>
          <a:noFill/>
        </p:spPr>
        <p:txBody>
          <a:bodyPr wrap="none" rtlCol="0">
            <a:spAutoFit/>
          </a:bodyPr>
          <a:lstStyle/>
          <a:p>
            <a:r>
              <a:rPr lang="en-GB" sz="1400" dirty="0">
                <a:solidFill>
                  <a:schemeClr val="bg1"/>
                </a:solidFill>
              </a:rPr>
              <a:t>Source:</a:t>
            </a:r>
            <a:r>
              <a:rPr lang="en-GB" sz="1400" dirty="0"/>
              <a:t> </a:t>
            </a:r>
            <a:r>
              <a:rPr lang="en-GB" sz="1400" dirty="0">
                <a:hlinkClick r:id="rId3"/>
              </a:rPr>
              <a:t>https://www.jinfonet.com/resources/bi-defined/3-tier-architecture-complete-overview/</a:t>
            </a:r>
            <a:endParaRPr lang="en-GB" sz="1400" dirty="0"/>
          </a:p>
        </p:txBody>
      </p:sp>
    </p:spTree>
    <p:extLst>
      <p:ext uri="{BB962C8B-B14F-4D97-AF65-F5344CB8AC3E}">
        <p14:creationId xmlns:p14="http://schemas.microsoft.com/office/powerpoint/2010/main" val="33893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r>
              <a:rPr lang="pl-PL" sz="5400" dirty="0" err="1">
                <a:latin typeface="Roboto Medium" panose="02000000000000000000" pitchFamily="2" charset="0"/>
                <a:ea typeface="Roboto Medium" panose="02000000000000000000" pitchFamily="2" charset="0"/>
              </a:rPr>
              <a:t>You</a:t>
            </a:r>
            <a:r>
              <a:rPr lang="pl-PL" sz="5400" dirty="0">
                <a:latin typeface="Roboto Medium" panose="02000000000000000000" pitchFamily="2" charset="0"/>
                <a:ea typeface="Roboto Medium" panose="02000000000000000000" pitchFamily="2" charset="0"/>
              </a:rPr>
              <a:t> </a:t>
            </a:r>
            <a:r>
              <a:rPr lang="pl-PL" sz="5400" dirty="0" err="1">
                <a:latin typeface="Roboto Medium" panose="02000000000000000000" pitchFamily="2" charset="0"/>
                <a:ea typeface="Roboto Medium" panose="02000000000000000000" pitchFamily="2" charset="0"/>
              </a:rPr>
              <a:t>will</a:t>
            </a:r>
            <a:r>
              <a:rPr lang="pl-PL" sz="5400" dirty="0">
                <a:latin typeface="Roboto Medium" panose="02000000000000000000" pitchFamily="2" charset="0"/>
                <a:ea typeface="Roboto Medium" panose="02000000000000000000" pitchFamily="2" charset="0"/>
              </a:rPr>
              <a:t> end </a:t>
            </a:r>
            <a:r>
              <a:rPr lang="pl-PL" sz="5400" dirty="0" err="1">
                <a:latin typeface="Roboto Medium" panose="02000000000000000000" pitchFamily="2" charset="0"/>
                <a:ea typeface="Roboto Medium" panose="02000000000000000000" pitchFamily="2" charset="0"/>
              </a:rPr>
              <a:t>up</a:t>
            </a:r>
            <a:r>
              <a:rPr lang="pl-PL" sz="5400" dirty="0">
                <a:latin typeface="Roboto Medium" panose="02000000000000000000" pitchFamily="2" charset="0"/>
                <a:ea typeface="Roboto Medium" panose="02000000000000000000" pitchFamily="2" charset="0"/>
              </a:rPr>
              <a:t> with:</a:t>
            </a:r>
          </a:p>
        </p:txBody>
      </p:sp>
      <p:sp>
        <p:nvSpPr>
          <p:cNvPr id="39" name="Freeform: Shape 38">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car driving on a highway&#10;&#10;Description automatically generated">
            <a:extLst>
              <a:ext uri="{FF2B5EF4-FFF2-40B4-BE49-F238E27FC236}">
                <a16:creationId xmlns:a16="http://schemas.microsoft.com/office/drawing/2014/main" id="{79E9BC61-3C83-BC44-A8EA-807CD47F36A1}"/>
              </a:ext>
            </a:extLst>
          </p:cNvPr>
          <p:cNvPicPr>
            <a:picLocks noChangeAspect="1"/>
          </p:cNvPicPr>
          <p:nvPr/>
        </p:nvPicPr>
        <p:blipFill rotWithShape="1">
          <a:blip r:embed="rId2"/>
          <a:srcRect t="10749" r="-1" b="160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67645602"/>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32E62931-8EB4-42BB-BAAB-D8757BE66D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367461" y="728664"/>
            <a:ext cx="4984813" cy="3157080"/>
          </a:xfrm>
          <a:noFill/>
        </p:spPr>
        <p:txBody>
          <a:bodyPr>
            <a:normAutofit/>
          </a:bodyPr>
          <a:lstStyle/>
          <a:p>
            <a:r>
              <a:rPr lang="pl-PL" sz="5200" dirty="0">
                <a:latin typeface="Roboto Medium" panose="02000000000000000000" pitchFamily="2" charset="0"/>
                <a:ea typeface="Roboto Medium" panose="02000000000000000000" pitchFamily="2" charset="0"/>
              </a:rPr>
              <a:t>And </a:t>
            </a:r>
            <a:r>
              <a:rPr lang="pl-PL" sz="5200" dirty="0" err="1">
                <a:latin typeface="Roboto Medium" panose="02000000000000000000" pitchFamily="2" charset="0"/>
                <a:ea typeface="Roboto Medium" panose="02000000000000000000" pitchFamily="2" charset="0"/>
              </a:rPr>
              <a:t>remember</a:t>
            </a:r>
            <a:r>
              <a:rPr lang="pl-PL" sz="5200" dirty="0">
                <a:latin typeface="Roboto Medium" panose="02000000000000000000" pitchFamily="2" charset="0"/>
                <a:ea typeface="Roboto Medium" panose="02000000000000000000" pitchFamily="2" charset="0"/>
              </a:rPr>
              <a:t> </a:t>
            </a:r>
            <a:r>
              <a:rPr lang="pl-PL" sz="5200" dirty="0" err="1">
                <a:latin typeface="Roboto Medium" panose="02000000000000000000" pitchFamily="2" charset="0"/>
                <a:ea typeface="Roboto Medium" panose="02000000000000000000" pitchFamily="2" charset="0"/>
              </a:rPr>
              <a:t>about</a:t>
            </a:r>
            <a:r>
              <a:rPr lang="pl-PL" sz="5200" dirty="0">
                <a:latin typeface="Roboto Medium" panose="02000000000000000000" pitchFamily="2" charset="0"/>
                <a:ea typeface="Roboto Medium" panose="02000000000000000000" pitchFamily="2" charset="0"/>
              </a:rPr>
              <a:t>:</a:t>
            </a:r>
          </a:p>
        </p:txBody>
      </p:sp>
      <p:pic>
        <p:nvPicPr>
          <p:cNvPr id="5" name="Picture 4" descr="A picture containing diagram&#10;&#10;Description automatically generated">
            <a:extLst>
              <a:ext uri="{FF2B5EF4-FFF2-40B4-BE49-F238E27FC236}">
                <a16:creationId xmlns:a16="http://schemas.microsoft.com/office/drawing/2014/main" id="{02259178-D266-9442-9D50-A4BC47CFD679}"/>
              </a:ext>
            </a:extLst>
          </p:cNvPr>
          <p:cNvPicPr>
            <a:picLocks noChangeAspect="1"/>
          </p:cNvPicPr>
          <p:nvPr/>
        </p:nvPicPr>
        <p:blipFill rotWithShape="1">
          <a:blip r:embed="rId2"/>
          <a:srcRect b="1222"/>
          <a:stretch/>
        </p:blipFill>
        <p:spPr>
          <a:xfrm>
            <a:off x="1" y="10"/>
            <a:ext cx="6005512" cy="6857990"/>
          </a:xfrm>
          <a:prstGeom prst="rect">
            <a:avLst/>
          </a:prstGeom>
        </p:spPr>
      </p:pic>
    </p:spTree>
    <p:extLst>
      <p:ext uri="{BB962C8B-B14F-4D97-AF65-F5344CB8AC3E}">
        <p14:creationId xmlns:p14="http://schemas.microsoft.com/office/powerpoint/2010/main" val="8460761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created</a:t>
            </a:r>
            <a:r>
              <a:rPr lang="pl-PL" dirty="0">
                <a:solidFill>
                  <a:srgbClr val="FFFFFF"/>
                </a:solidFill>
                <a:ea typeface="Roboto" panose="02000000000000000000" pitchFamily="2" charset="0"/>
                <a:cs typeface="Calibri" panose="020F0502020204030204" pitchFamily="34" charset="0"/>
              </a:rPr>
              <a:t> as </a:t>
            </a:r>
            <a:r>
              <a:rPr lang="pl-PL" dirty="0" err="1">
                <a:solidFill>
                  <a:srgbClr val="FFFFFF"/>
                </a:solidFill>
                <a:ea typeface="Roboto" panose="02000000000000000000" pitchFamily="2" charset="0"/>
                <a:cs typeface="Calibri" panose="020F0502020204030204" pitchFamily="34" charset="0"/>
              </a:rPr>
              <a:t>PoC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Then - </a:t>
            </a:r>
            <a:r>
              <a:rPr lang="pl-PL" dirty="0" err="1">
                <a:solidFill>
                  <a:srgbClr val="FFFFFF"/>
                </a:solidFill>
                <a:ea typeface="Roboto" panose="02000000000000000000" pitchFamily="2" charset="0"/>
                <a:cs typeface="Calibri" panose="020F0502020204030204" pitchFamily="34" charset="0"/>
              </a:rPr>
              <a:t>someone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made</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productify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Applicable</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green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fields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projects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Depends</a:t>
            </a:r>
            <a:r>
              <a:rPr lang="pl-PL" dirty="0">
                <a:solidFill>
                  <a:srgbClr val="FFFFFF"/>
                </a:solidFill>
                <a:ea typeface="Roboto" panose="02000000000000000000" pitchFamily="2" charset="0"/>
                <a:cs typeface="Calibri" panose="020F0502020204030204" pitchFamily="34" charset="0"/>
              </a:rPr>
              <a:t> on </a:t>
            </a:r>
            <a:r>
              <a:rPr lang="pl-PL" dirty="0" err="1">
                <a:solidFill>
                  <a:srgbClr val="FFFFFF"/>
                </a:solidFill>
                <a:ea typeface="Roboto" panose="02000000000000000000" pitchFamily="2" charset="0"/>
                <a:cs typeface="Calibri" panose="020F0502020204030204" pitchFamily="34" charset="0"/>
              </a:rPr>
              <a:t>needs</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planning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a:solidFill>
                  <a:srgbClr val="FFFFFF"/>
                </a:solidFill>
                <a:ea typeface="Roboto" panose="02000000000000000000" pitchFamily="2" charset="0"/>
                <a:cs typeface="Calibri" panose="020F0502020204030204" pitchFamily="34" charset="0"/>
              </a:rPr>
              <a:t>Do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whole</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Does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has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experience</a:t>
            </a:r>
            <a:r>
              <a:rPr lang="pl-PL" dirty="0">
                <a:solidFill>
                  <a:srgbClr val="FFFFFF"/>
                </a:solidFill>
                <a:ea typeface="Roboto" panose="02000000000000000000" pitchFamily="2" charset="0"/>
                <a:cs typeface="Calibri" panose="020F0502020204030204" pitchFamily="34" charset="0"/>
              </a:rPr>
              <a:t> with K8s?</a:t>
            </a:r>
          </a:p>
          <a:p>
            <a:pPr lvl="1">
              <a:buClr>
                <a:schemeClr val="accent1"/>
              </a:buClr>
            </a:pPr>
            <a:r>
              <a:rPr lang="pl-PL" dirty="0" err="1">
                <a:solidFill>
                  <a:srgbClr val="FFFFFF"/>
                </a:solidFill>
                <a:ea typeface="Roboto" panose="02000000000000000000" pitchFamily="2" charset="0"/>
                <a:cs typeface="Calibri" panose="020F0502020204030204" pitchFamily="34" charset="0"/>
              </a:rPr>
              <a:t>Try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think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a:t>
            </a:r>
            <a:r>
              <a:rPr lang="pl-PL" dirty="0">
                <a:solidFill>
                  <a:srgbClr val="FFFFFF"/>
                </a:solidFill>
                <a:ea typeface="Roboto" panose="02000000000000000000" pitchFamily="2" charset="0"/>
                <a:cs typeface="Calibri" panose="020F0502020204030204" pitchFamily="34" charset="0"/>
              </a:rPr>
              <a:t> of k8s </a:t>
            </a:r>
            <a:r>
              <a:rPr lang="pl-PL" dirty="0" err="1">
                <a:solidFill>
                  <a:srgbClr val="FFFFFF"/>
                </a:solidFill>
                <a:ea typeface="Roboto" panose="02000000000000000000" pitchFamily="2" charset="0"/>
                <a:cs typeface="Calibri" panose="020F0502020204030204" pitchFamily="34" charset="0"/>
              </a:rPr>
              <a:t>which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find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alternative</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carefully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because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reverting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months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ADR – Architecture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Record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before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such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important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endParaRPr lang="pl-PL" dirty="0">
              <a:solidFill>
                <a:srgbClr val="FFFFFF"/>
              </a:solidFill>
              <a:ea typeface="Roboto" panose="02000000000000000000" pitchFamily="2" charset="0"/>
              <a:cs typeface="Calibri" panose="020F0502020204030204" pitchFamily="34" charset="0"/>
            </a:endParaRPr>
          </a:p>
          <a:p>
            <a:pPr marL="457200" lvl="1" indent="0">
              <a:buClr>
                <a:schemeClr val="accent1"/>
              </a:buClr>
              <a:buNone/>
            </a:pP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more</a:t>
            </a:r>
            <a:r>
              <a:rPr lang="pl-PL" dirty="0">
                <a:solidFill>
                  <a:srgbClr val="FFFFFF"/>
                </a:solidFill>
                <a:ea typeface="Roboto" panose="02000000000000000000" pitchFamily="2" charset="0"/>
                <a:cs typeface="Calibri" panose="020F0502020204030204" pitchFamily="34" charset="0"/>
              </a:rPr>
              <a:t>: </a:t>
            </a:r>
            <a:r>
              <a:rPr lang="en-GB" dirty="0">
                <a:hlinkClick r:id="rId2"/>
              </a:rPr>
              <a:t>https://github.com/joelparkerhenderson/architecture_decision_record</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Docker-</a:t>
            </a:r>
            <a:r>
              <a:rPr lang="pl-PL" dirty="0" err="1">
                <a:solidFill>
                  <a:schemeClr val="bg1"/>
                </a:solidFill>
                <a:latin typeface="Roboto" panose="02000000000000000000" pitchFamily="2" charset="0"/>
                <a:ea typeface="Roboto" panose="02000000000000000000" pitchFamily="2" charset="0"/>
              </a:rPr>
              <a:t>compose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5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screwed-up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high </a:t>
            </a:r>
            <a:r>
              <a:rPr lang="pl-PL" dirty="0" err="1">
                <a:solidFill>
                  <a:srgbClr val="FFFFFF"/>
                </a:solidFill>
                <a:ea typeface="Roboto" panose="02000000000000000000" pitchFamily="2" charset="0"/>
                <a:cs typeface="Calibri" panose="020F0502020204030204" pitchFamily="34" charset="0"/>
              </a:rPr>
              <a:t>chance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Another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learn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Current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problems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disappear</a:t>
            </a:r>
            <a:r>
              <a:rPr lang="pl-PL" dirty="0">
                <a:solidFill>
                  <a:srgbClr val="FFFFFF"/>
                </a:solidFill>
                <a:ea typeface="Roboto" panose="02000000000000000000" pitchFamily="2" charset="0"/>
                <a:cs typeface="Calibri" panose="020F0502020204030204" pitchFamily="34" charset="0"/>
              </a:rPr>
              <a:t> with K8s</a:t>
            </a:r>
          </a:p>
          <a:p>
            <a:pPr>
              <a:buClr>
                <a:schemeClr val="accent1"/>
              </a:buClr>
            </a:pPr>
            <a:r>
              <a:rPr lang="pl-PL" dirty="0" err="1">
                <a:solidFill>
                  <a:srgbClr val="FFFFFF"/>
                </a:solidFill>
                <a:ea typeface="Roboto" panose="02000000000000000000" pitchFamily="2" charset="0"/>
                <a:cs typeface="Calibri" panose="020F0502020204030204" pitchFamily="34" charset="0"/>
              </a:rPr>
              <a:t>Overall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much </a:t>
            </a:r>
            <a:r>
              <a:rPr lang="pl-PL" dirty="0" err="1">
                <a:solidFill>
                  <a:srgbClr val="FFFFFF"/>
                </a:solidFill>
                <a:ea typeface="Roboto" panose="02000000000000000000" pitchFamily="2" charset="0"/>
                <a:cs typeface="Calibri" panose="020F0502020204030204" pitchFamily="34" charset="0"/>
              </a:rPr>
              <a:t>higher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help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Fix</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K8s </a:t>
            </a:r>
            <a:r>
              <a:rPr lang="pl-PL" dirty="0" err="1">
                <a:solidFill>
                  <a:srgbClr val="FFFFFF"/>
                </a:solidFill>
                <a:ea typeface="Roboto" panose="02000000000000000000" pitchFamily="2" charset="0"/>
                <a:cs typeface="Calibri" panose="020F0502020204030204" pitchFamily="34" charset="0"/>
              </a:rPr>
              <a:t>then</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a:solidFill>
                  <a:schemeClr val="bg1"/>
                </a:solidFill>
                <a:latin typeface="Roboto" panose="02000000000000000000" pitchFamily="2" charset="0"/>
                <a:ea typeface="Roboto" panose="02000000000000000000" pitchFamily="2" charset="0"/>
              </a:rPr>
              <a:t>Distributed </a:t>
            </a:r>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aka</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wannabe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82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shines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well</a:t>
            </a:r>
            <a:r>
              <a:rPr lang="pl-PL" dirty="0">
                <a:solidFill>
                  <a:srgbClr val="FFFFFF"/>
                </a:solidFill>
                <a:ea typeface="Roboto" panose="02000000000000000000" pitchFamily="2" charset="0"/>
                <a:cs typeface="Calibri" panose="020F0502020204030204" pitchFamily="34" charset="0"/>
              </a:rPr>
              <a:t> –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Consider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alternative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Hashicorp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Nomad</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Consul</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0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IBM </a:t>
            </a:r>
            <a:r>
              <a:rPr lang="pl-PL" dirty="0" err="1">
                <a:solidFill>
                  <a:srgbClr val="FFFFFF"/>
                </a:solidFill>
                <a:ea typeface="Roboto" panose="02000000000000000000" pitchFamily="2" charset="0"/>
                <a:cs typeface="Calibri" panose="020F0502020204030204" pitchFamily="34" charset="0"/>
              </a:rPr>
              <a:t>WebSphere</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multiple</a:t>
            </a:r>
            <a:r>
              <a:rPr lang="pl-PL" dirty="0">
                <a:solidFill>
                  <a:srgbClr val="FFFFFF"/>
                </a:solidFill>
                <a:ea typeface="Roboto" panose="02000000000000000000" pitchFamily="2" charset="0"/>
                <a:cs typeface="Calibri" panose="020F0502020204030204" pitchFamily="34" charset="0"/>
              </a:rPr>
              <a:t> Java EE </a:t>
            </a:r>
            <a:r>
              <a:rPr lang="pl-PL" dirty="0" err="1">
                <a:solidFill>
                  <a:srgbClr val="FFFFFF"/>
                </a:solidFill>
                <a:ea typeface="Roboto" panose="02000000000000000000" pitchFamily="2" charset="0"/>
                <a:cs typeface="Calibri" panose="020F0502020204030204" pitchFamily="34" charset="0"/>
              </a:rPr>
              <a:t>applications</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a:solidFill>
                  <a:srgbClr val="FFFFFF"/>
                </a:solidFill>
                <a:ea typeface="Roboto" panose="02000000000000000000" pitchFamily="2" charset="0"/>
                <a:cs typeface="Calibri" panose="020F0502020204030204" pitchFamily="34" charset="0"/>
              </a:rPr>
              <a:t>Single </a:t>
            </a:r>
            <a:r>
              <a:rPr lang="pl-PL" dirty="0" err="1">
                <a:solidFill>
                  <a:srgbClr val="FFFFFF"/>
                </a:solidFill>
                <a:ea typeface="Roboto" panose="02000000000000000000" pitchFamily="2" charset="0"/>
                <a:cs typeface="Calibri" panose="020F0502020204030204" pitchFamily="34" charset="0"/>
              </a:rPr>
              <a:t>old-time</a:t>
            </a:r>
            <a:r>
              <a:rPr lang="pl-PL" dirty="0">
                <a:solidFill>
                  <a:srgbClr val="FFFFFF"/>
                </a:solidFill>
                <a:ea typeface="Roboto" panose="02000000000000000000" pitchFamily="2" charset="0"/>
                <a:cs typeface="Calibri" panose="020F0502020204030204" pitchFamily="34" charset="0"/>
              </a:rPr>
              <a:t> Java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(version 5,6,7)?</a:t>
            </a:r>
          </a:p>
          <a:p>
            <a:pPr>
              <a:buClr>
                <a:schemeClr val="accent1"/>
              </a:buClr>
            </a:pPr>
            <a:r>
              <a:rPr lang="pl-PL" dirty="0">
                <a:solidFill>
                  <a:srgbClr val="FFFFFF"/>
                </a:solidFill>
                <a:ea typeface="Roboto" panose="02000000000000000000" pitchFamily="2" charset="0"/>
                <a:cs typeface="Calibri" panose="020F0502020204030204" pitchFamily="34" charset="0"/>
              </a:rPr>
              <a:t>Single pod(s)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on K8s?</a:t>
            </a:r>
          </a:p>
          <a:p>
            <a:pPr>
              <a:buClr>
                <a:schemeClr val="accent1"/>
              </a:buClr>
            </a:pPr>
            <a:r>
              <a:rPr lang="pl-PL" dirty="0" err="1">
                <a:solidFill>
                  <a:srgbClr val="FFFFFF"/>
                </a:solidFill>
                <a:ea typeface="Roboto" panose="02000000000000000000" pitchFamily="2" charset="0"/>
                <a:cs typeface="Calibri" panose="020F0502020204030204" pitchFamily="34" charset="0"/>
              </a:rPr>
              <a:t>Shared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resources</a:t>
            </a:r>
            <a:r>
              <a:rPr lang="pl-PL" dirty="0">
                <a:solidFill>
                  <a:srgbClr val="FFFFFF"/>
                </a:solidFill>
                <a:ea typeface="Roboto" panose="02000000000000000000" pitchFamily="2" charset="0"/>
                <a:cs typeface="Calibri" panose="020F0502020204030204" pitchFamily="34" charset="0"/>
              </a:rPr>
              <a:t>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Network)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Running</a:t>
            </a:r>
            <a:r>
              <a:rPr lang="pl-PL" dirty="0">
                <a:solidFill>
                  <a:srgbClr val="FFFFFF"/>
                </a:solidFill>
                <a:ea typeface="Roboto" panose="02000000000000000000" pitchFamily="2" charset="0"/>
                <a:cs typeface="Calibri" panose="020F0502020204030204" pitchFamily="34" charset="0"/>
              </a:rPr>
              <a:t> SQL DB on K8s?</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Definatelly</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not for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29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en-GB" sz="3200" dirty="0">
                <a:solidFill>
                  <a:schemeClr val="bg1"/>
                </a:solidFill>
                <a:ea typeface="Roboto" panose="02000000000000000000" pitchFamily="2" charset="0"/>
                <a:cs typeface="Calibri" panose="020F0502020204030204" pitchFamily="34" charset="0"/>
              </a:rPr>
              <a:t>Why people decide to use Kubernetes</a:t>
            </a:r>
          </a:p>
          <a:p>
            <a:pPr>
              <a:buClr>
                <a:schemeClr val="accent1"/>
              </a:buClr>
            </a:pPr>
            <a:r>
              <a:rPr lang="en-GB" sz="3200" dirty="0">
                <a:solidFill>
                  <a:schemeClr val="bg1"/>
                </a:solidFill>
                <a:ea typeface="Roboto" panose="02000000000000000000" pitchFamily="2" charset="0"/>
                <a:cs typeface="Calibri" panose="020F0502020204030204" pitchFamily="34" charset="0"/>
              </a:rPr>
              <a:t>Kubernetes (not that)killer features</a:t>
            </a:r>
          </a:p>
          <a:p>
            <a:pPr>
              <a:buClr>
                <a:schemeClr val="accent1"/>
              </a:buClr>
            </a:pPr>
            <a:r>
              <a:rPr lang="en-GB" sz="3200" dirty="0">
                <a:solidFill>
                  <a:schemeClr val="bg1"/>
                </a:solidFill>
                <a:ea typeface="Roboto" panose="02000000000000000000" pitchFamily="2" charset="0"/>
                <a:cs typeface="Calibri" panose="020F0502020204030204" pitchFamily="34" charset="0"/>
              </a:rPr>
              <a:t>To k8s or not to k8s</a:t>
            </a:r>
          </a:p>
          <a:p>
            <a:pPr lvl="1">
              <a:buClr>
                <a:schemeClr val="accent1"/>
              </a:buClr>
            </a:pPr>
            <a:r>
              <a:rPr lang="en-GB" sz="2800" dirty="0">
                <a:solidFill>
                  <a:schemeClr val="bg1"/>
                </a:solidFill>
                <a:ea typeface="Roboto" panose="02000000000000000000" pitchFamily="2" charset="0"/>
                <a:cs typeface="Calibri" panose="020F0502020204030204" pitchFamily="34" charset="0"/>
              </a:rPr>
              <a:t>Deployment</a:t>
            </a:r>
          </a:p>
          <a:p>
            <a:pPr lvl="1">
              <a:buClr>
                <a:schemeClr val="accent1"/>
              </a:buClr>
            </a:pPr>
            <a:r>
              <a:rPr lang="en-GB" sz="2800" dirty="0">
                <a:solidFill>
                  <a:schemeClr val="bg1"/>
                </a:solidFill>
                <a:ea typeface="Roboto" panose="02000000000000000000" pitchFamily="2" charset="0"/>
                <a:cs typeface="Calibri" panose="020F0502020204030204" pitchFamily="34" charset="0"/>
              </a:rPr>
              <a:t>Architecture</a:t>
            </a:r>
          </a:p>
          <a:p>
            <a:pPr>
              <a:buClr>
                <a:schemeClr val="accent1"/>
              </a:buClr>
            </a:pPr>
            <a:r>
              <a:rPr lang="en-GB" sz="3200" dirty="0">
                <a:solidFill>
                  <a:schemeClr val="bg1"/>
                </a:solidFill>
                <a:ea typeface="Roboto" panose="02000000000000000000" pitchFamily="2" charset="0"/>
                <a:cs typeface="Calibri" panose="020F0502020204030204" pitchFamily="34" charset="0"/>
              </a:rPr>
              <a:t>Summary</a:t>
            </a:r>
          </a:p>
          <a:p>
            <a:pPr>
              <a:buClr>
                <a:schemeClr val="accent1"/>
              </a:buClr>
            </a:pPr>
            <a:endParaRPr lang="en-GB" sz="3200"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364076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indoor, person, sitting, table&#10;&#10;Description automatically generated">
            <a:extLst>
              <a:ext uri="{FF2B5EF4-FFF2-40B4-BE49-F238E27FC236}">
                <a16:creationId xmlns:a16="http://schemas.microsoft.com/office/drawing/2014/main" id="{69EFA78E-DCF2-5C4C-B9BB-FCC364B09C11}"/>
              </a:ext>
            </a:extLst>
          </p:cNvPr>
          <p:cNvPicPr>
            <a:picLocks noGrp="1" noChangeAspect="1"/>
          </p:cNvPicPr>
          <p:nvPr>
            <p:ph idx="1"/>
          </p:nvPr>
        </p:nvPicPr>
        <p:blipFill>
          <a:blip r:embed="rId2"/>
          <a:stretch>
            <a:fillRect/>
          </a:stretch>
        </p:blipFill>
        <p:spPr>
          <a:xfrm>
            <a:off x="520390" y="0"/>
            <a:ext cx="11151220" cy="6887518"/>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42992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Rearchitecture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Modularise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put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them</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Run K8s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next</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old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monolith</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one by one </a:t>
            </a:r>
            <a:r>
              <a:rPr lang="pl-PL" dirty="0" err="1">
                <a:solidFill>
                  <a:srgbClr val="FFFFFF"/>
                </a:solidFill>
                <a:ea typeface="Roboto" panose="02000000000000000000" pitchFamily="2" charset="0"/>
                <a:cs typeface="Calibri" panose="020F0502020204030204" pitchFamily="34" charset="0"/>
              </a:rPr>
              <a:t>into</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cluster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makes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sense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which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needs</a:t>
            </a:r>
            <a:r>
              <a:rPr lang="pl-PL" dirty="0">
                <a:solidFill>
                  <a:schemeClr val="bg1"/>
                </a:solidFill>
                <a:latin typeface="Roboto" panose="02000000000000000000" pitchFamily="2" charset="0"/>
                <a:ea typeface="Roboto" panose="02000000000000000000" pitchFamily="2" charset="0"/>
              </a:rPr>
              <a:t> to be </a:t>
            </a:r>
            <a:r>
              <a:rPr lang="pl-PL" dirty="0" err="1">
                <a:solidFill>
                  <a:schemeClr val="bg1"/>
                </a:solidFill>
                <a:latin typeface="Roboto" panose="02000000000000000000" pitchFamily="2" charset="0"/>
                <a:ea typeface="Roboto" panose="02000000000000000000" pitchFamily="2" charset="0"/>
              </a:rPr>
              <a:t>modernise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clouds in the sky&#10;&#10;Description automatically generated">
            <a:extLst>
              <a:ext uri="{FF2B5EF4-FFF2-40B4-BE49-F238E27FC236}">
                <a16:creationId xmlns:a16="http://schemas.microsoft.com/office/drawing/2014/main" id="{7985B223-F8A1-2B43-9306-9EE914136205}"/>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a:solidFill>
                  <a:srgbClr val="FFFFFF"/>
                </a:solidFill>
                <a:latin typeface="Roboto Medium" panose="02000000000000000000" pitchFamily="2" charset="0"/>
                <a:ea typeface="Roboto Medium" panose="02000000000000000000" pitchFamily="2" charset="0"/>
              </a:rPr>
              <a:t>Alternatives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720132858"/>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en-GB" dirty="0" err="1">
                <a:solidFill>
                  <a:schemeClr val="bg1"/>
                </a:solidFill>
              </a:rPr>
              <a:t>FaaS</a:t>
            </a:r>
            <a:r>
              <a:rPr lang="en-GB" dirty="0">
                <a:solidFill>
                  <a:schemeClr val="bg1"/>
                </a:solidFill>
              </a:rPr>
              <a:t> (Serverless) — Lambda, Google Functions, </a:t>
            </a:r>
            <a:r>
              <a:rPr lang="en-GB" dirty="0" err="1">
                <a:solidFill>
                  <a:schemeClr val="bg1"/>
                </a:solidFill>
              </a:rPr>
              <a:t>OpenFaaS</a:t>
            </a:r>
            <a:r>
              <a:rPr lang="en-GB" dirty="0">
                <a:solidFill>
                  <a:schemeClr val="bg1"/>
                </a:solidFill>
              </a:rPr>
              <a:t>, etc.</a:t>
            </a:r>
          </a:p>
          <a:p>
            <a:pPr>
              <a:buClr>
                <a:schemeClr val="accent1"/>
              </a:buClr>
            </a:pPr>
            <a:r>
              <a:rPr lang="en-GB" dirty="0">
                <a:solidFill>
                  <a:schemeClr val="bg1"/>
                </a:solidFill>
              </a:rPr>
              <a:t>PaaS — Heroku, Cloud Foundry, Google App Engine, etc.</a:t>
            </a:r>
          </a:p>
          <a:p>
            <a:pPr>
              <a:buClr>
                <a:schemeClr val="accent1"/>
              </a:buClr>
            </a:pPr>
            <a:r>
              <a:rPr lang="en-GB" dirty="0">
                <a:solidFill>
                  <a:schemeClr val="bg1"/>
                </a:solidFill>
              </a:rPr>
              <a:t>CaaS — Azure Container Instances, Google Cloud Run, Elastic Container Service, </a:t>
            </a:r>
            <a:r>
              <a:rPr lang="en-GB" dirty="0" err="1">
                <a:solidFill>
                  <a:schemeClr val="bg1"/>
                </a:solidFill>
              </a:rPr>
              <a:t>Fargate</a:t>
            </a:r>
            <a:r>
              <a:rPr lang="en-GB" dirty="0">
                <a:solidFill>
                  <a:schemeClr val="bg1"/>
                </a:solidFill>
              </a:rPr>
              <a:t>, DC/OS, etc.</a:t>
            </a:r>
          </a:p>
          <a:p>
            <a:pPr>
              <a:buClr>
                <a:schemeClr val="accent1"/>
              </a:buClr>
            </a:pPr>
            <a:r>
              <a:rPr lang="en-GB" dirty="0">
                <a:solidFill>
                  <a:schemeClr val="bg1"/>
                </a:solidFill>
              </a:rPr>
              <a:t>IaaS (VMs) — EC2, GCE, vSphere, etc.</a:t>
            </a:r>
          </a:p>
          <a:p>
            <a:pPr>
              <a:buClr>
                <a:schemeClr val="accent1"/>
              </a:buClr>
            </a:pPr>
            <a:r>
              <a:rPr lang="en-GB" dirty="0">
                <a:solidFill>
                  <a:schemeClr val="bg1"/>
                </a:solidFill>
              </a:rPr>
              <a:t>Bare Metal — </a:t>
            </a:r>
            <a:r>
              <a:rPr lang="en-GB" dirty="0" err="1">
                <a:solidFill>
                  <a:schemeClr val="bg1"/>
                </a:solidFill>
              </a:rPr>
              <a:t>MaaS</a:t>
            </a:r>
            <a:r>
              <a:rPr lang="en-GB" dirty="0">
                <a:solidFill>
                  <a:schemeClr val="bg1"/>
                </a:solidFill>
              </a:rPr>
              <a:t>, Packet, DIY, etc.</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Alternatives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3240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door&#10;&#10;Description automatically generated">
            <a:extLst>
              <a:ext uri="{FF2B5EF4-FFF2-40B4-BE49-F238E27FC236}">
                <a16:creationId xmlns:a16="http://schemas.microsoft.com/office/drawing/2014/main" id="{57CAB45E-3595-3F40-970F-C496D98FA41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Summary</a:t>
            </a:r>
          </a:p>
        </p:txBody>
      </p:sp>
    </p:spTree>
    <p:extLst>
      <p:ext uri="{BB962C8B-B14F-4D97-AF65-F5344CB8AC3E}">
        <p14:creationId xmlns:p14="http://schemas.microsoft.com/office/powerpoint/2010/main" val="1949199589"/>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err="1">
                <a:latin typeface="Roboto" panose="02000000000000000000" pitchFamily="2" charset="0"/>
                <a:ea typeface="Roboto" panose="02000000000000000000" pitchFamily="2" charset="0"/>
              </a:rPr>
              <a:t>Takeaways</a:t>
            </a:r>
            <a:endParaRPr lang="pl-P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311146" y="1396133"/>
            <a:ext cx="8315966" cy="5096107"/>
          </a:xfrm>
        </p:spPr>
        <p:txBody>
          <a:bodyPr anchor="t">
            <a:noAutofit/>
          </a:bodyPr>
          <a:lstStyle/>
          <a:p>
            <a:pPr>
              <a:buClr>
                <a:schemeClr val="accent1"/>
              </a:buClr>
            </a:pPr>
            <a:r>
              <a:rPr lang="en-US" dirty="0">
                <a:latin typeface="Roboto" panose="02000000000000000000" pitchFamily="2" charset="0"/>
                <a:ea typeface="Roboto" panose="02000000000000000000" pitchFamily="2" charset="0"/>
              </a:rPr>
              <a:t>K8s is a great tool, but most of you don’t need it</a:t>
            </a:r>
          </a:p>
          <a:p>
            <a:pPr>
              <a:buClr>
                <a:schemeClr val="accent1"/>
              </a:buClr>
            </a:pPr>
            <a:r>
              <a:rPr lang="en-US" dirty="0">
                <a:latin typeface="Roboto" panose="02000000000000000000" pitchFamily="2" charset="0"/>
                <a:ea typeface="Roboto" panose="02000000000000000000" pitchFamily="2" charset="0"/>
              </a:rPr>
              <a:t>Having your own K8s cluster is extremely hard to operate in long-term</a:t>
            </a:r>
          </a:p>
          <a:p>
            <a:pPr>
              <a:buClr>
                <a:schemeClr val="accent1"/>
              </a:buClr>
            </a:pPr>
            <a:r>
              <a:rPr lang="en-US" dirty="0">
                <a:latin typeface="Roboto" panose="02000000000000000000" pitchFamily="2" charset="0"/>
                <a:ea typeface="Roboto" panose="02000000000000000000" pitchFamily="2" charset="0"/>
              </a:rPr>
              <a:t>K8s on premise - only when you really don’t have any other choice</a:t>
            </a:r>
          </a:p>
          <a:p>
            <a:pPr>
              <a:buClr>
                <a:schemeClr val="accent1"/>
              </a:buClr>
            </a:pPr>
            <a:r>
              <a:rPr lang="en-US" dirty="0">
                <a:latin typeface="Roboto" panose="02000000000000000000" pitchFamily="2" charset="0"/>
                <a:ea typeface="Roboto" panose="02000000000000000000" pitchFamily="2" charset="0"/>
              </a:rPr>
              <a:t>And have great engineers</a:t>
            </a:r>
          </a:p>
          <a:p>
            <a:pPr>
              <a:buClr>
                <a:schemeClr val="accent1"/>
              </a:buClr>
            </a:pPr>
            <a:r>
              <a:rPr lang="en-US" dirty="0">
                <a:latin typeface="Roboto" panose="02000000000000000000" pitchFamily="2" charset="0"/>
                <a:ea typeface="Roboto" panose="02000000000000000000" pitchFamily="2" charset="0"/>
              </a:rPr>
              <a:t>K8s won’t fulfill your non-function requirements</a:t>
            </a:r>
          </a:p>
          <a:p>
            <a:pPr>
              <a:buClr>
                <a:schemeClr val="accent1"/>
              </a:buClr>
            </a:pPr>
            <a:r>
              <a:rPr lang="en-US" dirty="0">
                <a:latin typeface="Roboto" panose="02000000000000000000" pitchFamily="2" charset="0"/>
                <a:ea typeface="Roboto" panose="02000000000000000000" pitchFamily="2" charset="0"/>
              </a:rPr>
              <a:t>Most of its features are available with other tools</a:t>
            </a:r>
          </a:p>
          <a:p>
            <a:pPr>
              <a:buClr>
                <a:schemeClr val="accent1"/>
              </a:buClr>
            </a:pPr>
            <a:r>
              <a:rPr lang="en-US" dirty="0">
                <a:latin typeface="Roboto" panose="02000000000000000000" pitchFamily="2" charset="0"/>
                <a:ea typeface="Roboto" panose="02000000000000000000" pitchFamily="2" charset="0"/>
              </a:rPr>
              <a:t>Think 3 times before choose K8s </a:t>
            </a:r>
          </a:p>
          <a:p>
            <a:pPr>
              <a:buClr>
                <a:schemeClr val="accent1"/>
              </a:buClr>
            </a:pPr>
            <a:r>
              <a:rPr lang="en-US" dirty="0">
                <a:latin typeface="Roboto" panose="02000000000000000000" pitchFamily="2" charset="0"/>
                <a:ea typeface="Roboto" panose="02000000000000000000" pitchFamily="2" charset="0"/>
              </a:rPr>
              <a:t>Or 10 times!</a:t>
            </a:r>
          </a:p>
          <a:p>
            <a:pPr>
              <a:buClr>
                <a:schemeClr val="accent1"/>
              </a:buClr>
            </a:pPr>
            <a:endParaRPr lang="en-US" dirty="0">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915276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dsa</a:t>
            </a:r>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indoor, electronics, monitor, sitting&#10;&#10;Description automatically generated">
            <a:extLst>
              <a:ext uri="{FF2B5EF4-FFF2-40B4-BE49-F238E27FC236}">
                <a16:creationId xmlns:a16="http://schemas.microsoft.com/office/drawing/2014/main" id="{86574813-305A-1048-AB16-17546A27AF48}"/>
              </a:ext>
            </a:extLst>
          </p:cNvPr>
          <p:cNvPicPr>
            <a:picLocks noChangeAspect="1"/>
          </p:cNvPicPr>
          <p:nvPr/>
        </p:nvPicPr>
        <p:blipFill>
          <a:blip r:embed="rId2"/>
          <a:stretch>
            <a:fillRect/>
          </a:stretch>
        </p:blipFill>
        <p:spPr>
          <a:xfrm>
            <a:off x="0" y="0"/>
            <a:ext cx="12624506" cy="6857998"/>
          </a:xfrm>
          <a:prstGeom prst="rect">
            <a:avLst/>
          </a:prstGeom>
        </p:spPr>
      </p:pic>
    </p:spTree>
    <p:extLst>
      <p:ext uri="{BB962C8B-B14F-4D97-AF65-F5344CB8AC3E}">
        <p14:creationId xmlns:p14="http://schemas.microsoft.com/office/powerpoint/2010/main" val="4223663606"/>
      </p:ext>
    </p:extLst>
  </p:cSld>
  <p:clrMapOvr>
    <a:overrideClrMapping bg1="dk1" tx1="lt1" bg2="dk2" tx2="lt2" accent1="accent1" accent2="accent2" accent3="accent3" accent4="accent4" accent5="accent5" accent6="accent6" hlink="hlink" folHlink="folHlink"/>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dog that is standing in front of a building&#10;&#10;Description automatically generated">
            <a:extLst>
              <a:ext uri="{FF2B5EF4-FFF2-40B4-BE49-F238E27FC236}">
                <a16:creationId xmlns:a16="http://schemas.microsoft.com/office/drawing/2014/main" id="{D0E557C6-3FB8-5F4E-9F42-3FBE97FB62CC}"/>
              </a:ext>
            </a:extLst>
          </p:cNvPr>
          <p:cNvPicPr>
            <a:picLocks noChangeAspect="1"/>
          </p:cNvPicPr>
          <p:nvPr/>
        </p:nvPicPr>
        <p:blipFill rotWithShape="1">
          <a:blip r:embed="rId2">
            <a:alphaModFix amt="50000"/>
          </a:blip>
          <a:srcRect t="8011" b="772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Medium" panose="02000000000000000000" pitchFamily="2" charset="0"/>
                <a:ea typeface="Roboto Medium" panose="02000000000000000000" pitchFamily="2" charset="0"/>
              </a:rPr>
              <a:t>Q&amp;A</a:t>
            </a:r>
          </a:p>
        </p:txBody>
      </p:sp>
      <p:pic>
        <p:nvPicPr>
          <p:cNvPr id="5" name="Picture 4" descr="A dog that is standing in front of a building&#10;&#10;Description automatically generated">
            <a:extLst>
              <a:ext uri="{FF2B5EF4-FFF2-40B4-BE49-F238E27FC236}">
                <a16:creationId xmlns:a16="http://schemas.microsoft.com/office/drawing/2014/main" id="{E0EBBAA7-D781-C347-839A-62B32F71A65D}"/>
              </a:ext>
            </a:extLst>
          </p:cNvPr>
          <p:cNvPicPr>
            <a:picLocks noChangeAspect="1"/>
          </p:cNvPicPr>
          <p:nvPr/>
        </p:nvPicPr>
        <p:blipFill rotWithShape="1">
          <a:blip r:embed="rId2">
            <a:alphaModFix amt="50000"/>
          </a:blip>
          <a:srcRect t="8011" b="7720"/>
          <a:stretch/>
        </p:blipFill>
        <p:spPr>
          <a:xfrm>
            <a:off x="152420" y="152401"/>
            <a:ext cx="12191980" cy="6857999"/>
          </a:xfrm>
          <a:prstGeom prst="rect">
            <a:avLst/>
          </a:prstGeom>
        </p:spPr>
      </p:pic>
    </p:spTree>
    <p:extLst>
      <p:ext uri="{BB962C8B-B14F-4D97-AF65-F5344CB8AC3E}">
        <p14:creationId xmlns:p14="http://schemas.microsoft.com/office/powerpoint/2010/main" val="63038262"/>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n open computer sitting on top of a wooden table&#10;&#10;Description automatically generated">
            <a:extLst>
              <a:ext uri="{FF2B5EF4-FFF2-40B4-BE49-F238E27FC236}">
                <a16:creationId xmlns:a16="http://schemas.microsoft.com/office/drawing/2014/main" id="{7D37DF7D-8504-1346-8125-649F5CC7F33D}"/>
              </a:ext>
            </a:extLst>
          </p:cNvPr>
          <p:cNvPicPr>
            <a:picLocks noChangeAspect="1"/>
          </p:cNvPicPr>
          <p:nvPr/>
        </p:nvPicPr>
        <p:blipFill rotWithShape="1">
          <a:blip r:embed="rId2">
            <a:alphaModFix amt="50000"/>
          </a:blip>
          <a:srcRect t="10389" b="5341"/>
          <a:stretch/>
        </p:blipFill>
        <p:spPr>
          <a:xfrm>
            <a:off x="-1849"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390293" y="1122362"/>
            <a:ext cx="11407697" cy="2900518"/>
          </a:xfrm>
        </p:spPr>
        <p:txBody>
          <a:bodyPr>
            <a:normAutofit/>
          </a:bodyPr>
          <a:lstStyle/>
          <a:p>
            <a:r>
              <a:rPr lang="en-GB" sz="5400" dirty="0"/>
              <a:t>github.com/mateuszdyminski/k8s</a:t>
            </a:r>
            <a:endParaRPr lang="pl-PL" sz="5400"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387755179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sitting, table, keyboard, green&#10;&#10;Description automatically generated">
            <a:extLst>
              <a:ext uri="{FF2B5EF4-FFF2-40B4-BE49-F238E27FC236}">
                <a16:creationId xmlns:a16="http://schemas.microsoft.com/office/drawing/2014/main" id="{80A0FDD0-5D29-7E48-875B-C34B9466AD50}"/>
              </a:ext>
            </a:extLst>
          </p:cNvPr>
          <p:cNvPicPr>
            <a:picLocks noChangeAspect="1"/>
          </p:cNvPicPr>
          <p:nvPr/>
        </p:nvPicPr>
        <p:blipFill rotWithShape="1">
          <a:blip r:embed="rId2">
            <a:alphaModFix amt="50000"/>
          </a:blip>
          <a:srcRect t="2500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414261"/>
            <a:ext cx="9144000" cy="1185940"/>
          </a:xfrm>
        </p:spPr>
        <p:txBody>
          <a:bodyPr vert="horz" lIns="91440" tIns="45720" rIns="91440" bIns="45720" rtlCol="0" anchor="b">
            <a:normAutofit/>
          </a:bodyPr>
          <a:lstStyle/>
          <a:p>
            <a:pPr algn="ctr"/>
            <a:r>
              <a:rPr lang="en-US" sz="6000" dirty="0">
                <a:solidFill>
                  <a:srgbClr val="FFFFFF"/>
                </a:solidFill>
              </a:rPr>
              <a:t>Thesis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54566" y="2330604"/>
            <a:ext cx="10682868" cy="1098395"/>
          </a:xfrm>
        </p:spPr>
        <p:txBody>
          <a:bodyPr vert="horz" lIns="91440" tIns="45720" rIns="91440" bIns="45720" rtlCol="0">
            <a:noAutofit/>
          </a:bodyPr>
          <a:lstStyle/>
          <a:p>
            <a:pPr marL="0" indent="0" algn="ctr">
              <a:buClr>
                <a:schemeClr val="accent1"/>
              </a:buClr>
              <a:buNone/>
            </a:pPr>
            <a:r>
              <a:rPr lang="en-US" sz="4400" dirty="0">
                <a:solidFill>
                  <a:srgbClr val="FFFFFF"/>
                </a:solidFill>
              </a:rPr>
              <a:t>In 90% of cases you don’t need Kubernetes</a:t>
            </a:r>
          </a:p>
          <a:p>
            <a:pPr marL="0" indent="0" algn="ctr">
              <a:buClr>
                <a:schemeClr val="accent1"/>
              </a:buClr>
              <a:buNone/>
            </a:pPr>
            <a:endParaRPr lang="en-US" sz="4400" dirty="0">
              <a:solidFill>
                <a:srgbClr val="FFFFFF"/>
              </a:solidFill>
            </a:endParaRPr>
          </a:p>
        </p:txBody>
      </p:sp>
    </p:spTree>
    <p:extLst>
      <p:ext uri="{BB962C8B-B14F-4D97-AF65-F5344CB8AC3E}">
        <p14:creationId xmlns:p14="http://schemas.microsoft.com/office/powerpoint/2010/main" val="4082606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1CC89A3-857A-4D53-ADCB-0A14B4B40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41145" y="545747"/>
            <a:ext cx="11706660" cy="970819"/>
          </a:xfrm>
        </p:spPr>
        <p:txBody>
          <a:bodyPr anchor="ctr">
            <a:normAutofit/>
          </a:bodyPr>
          <a:lstStyle/>
          <a:p>
            <a:endParaRPr lang="pl-PL" sz="4000" dirty="0">
              <a:latin typeface="Roboto" panose="02000000000000000000" pitchFamily="2" charset="0"/>
              <a:ea typeface="Roboto" panose="02000000000000000000" pitchFamily="2" charset="0"/>
            </a:endParaRPr>
          </a:p>
        </p:txBody>
      </p:sp>
      <p:pic>
        <p:nvPicPr>
          <p:cNvPr id="7" name="Content Placeholder 6" descr="A picture containing graphical user interface&#10;&#10;Description automatically generated">
            <a:extLst>
              <a:ext uri="{FF2B5EF4-FFF2-40B4-BE49-F238E27FC236}">
                <a16:creationId xmlns:a16="http://schemas.microsoft.com/office/drawing/2014/main" id="{7454C154-FC13-4745-9F2E-E678024669F6}"/>
              </a:ext>
            </a:extLst>
          </p:cNvPr>
          <p:cNvPicPr>
            <a:picLocks noGrp="1" noChangeAspect="1"/>
          </p:cNvPicPr>
          <p:nvPr>
            <p:ph idx="1"/>
          </p:nvPr>
        </p:nvPicPr>
        <p:blipFill>
          <a:blip r:embed="rId2"/>
          <a:stretch>
            <a:fillRect/>
          </a:stretch>
        </p:blipFill>
        <p:spPr>
          <a:xfrm>
            <a:off x="241145" y="1696919"/>
            <a:ext cx="11706660" cy="3666817"/>
          </a:xfrm>
        </p:spPr>
      </p:pic>
    </p:spTree>
    <p:extLst>
      <p:ext uri="{BB962C8B-B14F-4D97-AF65-F5344CB8AC3E}">
        <p14:creationId xmlns:p14="http://schemas.microsoft.com/office/powerpoint/2010/main" val="70089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AD21898E-86C0-4C8A-A76C-DF33E844C8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542" y="0"/>
            <a:ext cx="10432916" cy="6858000"/>
          </a:xfrm>
          <a:custGeom>
            <a:avLst/>
            <a:gdLst>
              <a:gd name="connsiteX0" fmla="*/ 1287962 w 10432916"/>
              <a:gd name="connsiteY0" fmla="*/ 0 h 6858000"/>
              <a:gd name="connsiteX1" fmla="*/ 9144956 w 10432916"/>
              <a:gd name="connsiteY1" fmla="*/ 0 h 6858000"/>
              <a:gd name="connsiteX2" fmla="*/ 9241731 w 10432916"/>
              <a:gd name="connsiteY2" fmla="*/ 111692 h 6858000"/>
              <a:gd name="connsiteX3" fmla="*/ 10432916 w 10432916"/>
              <a:gd name="connsiteY3" fmla="*/ 3429001 h 6858000"/>
              <a:gd name="connsiteX4" fmla="*/ 9241730 w 10432916"/>
              <a:gd name="connsiteY4" fmla="*/ 6746310 h 6858000"/>
              <a:gd name="connsiteX5" fmla="*/ 9144957 w 10432916"/>
              <a:gd name="connsiteY5" fmla="*/ 6858000 h 6858000"/>
              <a:gd name="connsiteX6" fmla="*/ 1287959 w 10432916"/>
              <a:gd name="connsiteY6" fmla="*/ 6858000 h 6858000"/>
              <a:gd name="connsiteX7" fmla="*/ 1191186 w 10432916"/>
              <a:gd name="connsiteY7" fmla="*/ 6746310 h 6858000"/>
              <a:gd name="connsiteX8" fmla="*/ 0 w 10432916"/>
              <a:gd name="connsiteY8" fmla="*/ 3429001 h 6858000"/>
              <a:gd name="connsiteX9" fmla="*/ 1191186 w 10432916"/>
              <a:gd name="connsiteY9" fmla="*/ 11169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32916" h="6858000">
                <a:moveTo>
                  <a:pt x="1287962" y="0"/>
                </a:moveTo>
                <a:lnTo>
                  <a:pt x="9144956" y="0"/>
                </a:lnTo>
                <a:lnTo>
                  <a:pt x="9241731" y="111692"/>
                </a:lnTo>
                <a:cubicBezTo>
                  <a:pt x="9985889" y="1013175"/>
                  <a:pt x="10432916" y="2168897"/>
                  <a:pt x="10432916" y="3429001"/>
                </a:cubicBezTo>
                <a:cubicBezTo>
                  <a:pt x="10432916" y="4689105"/>
                  <a:pt x="9985889" y="5844827"/>
                  <a:pt x="9241730" y="6746310"/>
                </a:cubicBezTo>
                <a:lnTo>
                  <a:pt x="9144957" y="6858000"/>
                </a:lnTo>
                <a:lnTo>
                  <a:pt x="1287959" y="6858000"/>
                </a:lnTo>
                <a:lnTo>
                  <a:pt x="1191186" y="6746310"/>
                </a:lnTo>
                <a:cubicBezTo>
                  <a:pt x="447027" y="5844827"/>
                  <a:pt x="0" y="4689105"/>
                  <a:pt x="0" y="3429001"/>
                </a:cubicBezTo>
                <a:cubicBezTo>
                  <a:pt x="0" y="2168897"/>
                  <a:pt x="447027" y="1013175"/>
                  <a:pt x="1191186" y="111692"/>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5C8F04BD-D093-45D0-B54C-50FDB308B4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4942" y="0"/>
            <a:ext cx="9922116" cy="6858000"/>
          </a:xfrm>
          <a:custGeom>
            <a:avLst/>
            <a:gdLst>
              <a:gd name="connsiteX0" fmla="*/ 1378575 w 9922116"/>
              <a:gd name="connsiteY0" fmla="*/ 0 h 6858000"/>
              <a:gd name="connsiteX1" fmla="*/ 8543542 w 9922116"/>
              <a:gd name="connsiteY1" fmla="*/ 0 h 6858000"/>
              <a:gd name="connsiteX2" fmla="*/ 8633323 w 9922116"/>
              <a:gd name="connsiteY2" fmla="*/ 94145 h 6858000"/>
              <a:gd name="connsiteX3" fmla="*/ 9922116 w 9922116"/>
              <a:gd name="connsiteY3" fmla="*/ 3429001 h 6858000"/>
              <a:gd name="connsiteX4" fmla="*/ 8633323 w 9922116"/>
              <a:gd name="connsiteY4" fmla="*/ 6763858 h 6858000"/>
              <a:gd name="connsiteX5" fmla="*/ 8543544 w 9922116"/>
              <a:gd name="connsiteY5" fmla="*/ 6858000 h 6858000"/>
              <a:gd name="connsiteX6" fmla="*/ 1378573 w 9922116"/>
              <a:gd name="connsiteY6" fmla="*/ 6858000 h 6858000"/>
              <a:gd name="connsiteX7" fmla="*/ 1288793 w 9922116"/>
              <a:gd name="connsiteY7" fmla="*/ 6763858 h 6858000"/>
              <a:gd name="connsiteX8" fmla="*/ 0 w 9922116"/>
              <a:gd name="connsiteY8" fmla="*/ 3429001 h 6858000"/>
              <a:gd name="connsiteX9" fmla="*/ 1288793 w 9922116"/>
              <a:gd name="connsiteY9" fmla="*/ 9414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22116" h="6858000">
                <a:moveTo>
                  <a:pt x="1378575" y="0"/>
                </a:moveTo>
                <a:lnTo>
                  <a:pt x="8543542" y="0"/>
                </a:lnTo>
                <a:lnTo>
                  <a:pt x="8633323" y="94145"/>
                </a:lnTo>
                <a:cubicBezTo>
                  <a:pt x="9434072" y="974941"/>
                  <a:pt x="9922116" y="2144991"/>
                  <a:pt x="9922116" y="3429001"/>
                </a:cubicBezTo>
                <a:cubicBezTo>
                  <a:pt x="9922116" y="4713011"/>
                  <a:pt x="9434072" y="5883061"/>
                  <a:pt x="8633323" y="6763858"/>
                </a:cubicBezTo>
                <a:lnTo>
                  <a:pt x="8543544" y="6858000"/>
                </a:lnTo>
                <a:lnTo>
                  <a:pt x="1378573" y="6858000"/>
                </a:lnTo>
                <a:lnTo>
                  <a:pt x="1288793" y="6763858"/>
                </a:lnTo>
                <a:cubicBezTo>
                  <a:pt x="488044" y="5883061"/>
                  <a:pt x="0" y="4713011"/>
                  <a:pt x="0" y="3429001"/>
                </a:cubicBezTo>
                <a:cubicBezTo>
                  <a:pt x="0" y="2144991"/>
                  <a:pt x="488044" y="974941"/>
                  <a:pt x="1288793" y="94145"/>
                </a:cubicBezTo>
                <a:close/>
              </a:path>
            </a:pathLst>
          </a:cu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sz="4100" err="1">
                <a:latin typeface="Roboto" panose="02000000000000000000" pitchFamily="2" charset="0"/>
                <a:ea typeface="Roboto" panose="02000000000000000000" pitchFamily="2" charset="0"/>
              </a:rPr>
              <a:t>So</a:t>
            </a:r>
            <a:r>
              <a:rPr lang="pl-PL" sz="4100">
                <a:latin typeface="Roboto" panose="02000000000000000000" pitchFamily="2" charset="0"/>
                <a:ea typeface="Roboto" panose="02000000000000000000" pitchFamily="2" charset="0"/>
              </a:rPr>
              <a:t> </a:t>
            </a:r>
            <a:r>
              <a:rPr lang="pl-PL" sz="4100" err="1">
                <a:latin typeface="Roboto" panose="02000000000000000000" pitchFamily="2" charset="0"/>
                <a:ea typeface="Roboto" panose="02000000000000000000" pitchFamily="2" charset="0"/>
              </a:rPr>
              <a:t>why</a:t>
            </a:r>
            <a:r>
              <a:rPr lang="pl-PL" sz="4100">
                <a:latin typeface="Roboto" panose="02000000000000000000" pitchFamily="2" charset="0"/>
                <a:ea typeface="Roboto" panose="02000000000000000000" pitchFamily="2" charset="0"/>
              </a:rPr>
              <a:t> we(</a:t>
            </a:r>
            <a:r>
              <a:rPr lang="pl-PL" sz="4100" err="1">
                <a:latin typeface="Roboto" panose="02000000000000000000" pitchFamily="2" charset="0"/>
                <a:ea typeface="Roboto" panose="02000000000000000000" pitchFamily="2" charset="0"/>
              </a:rPr>
              <a:t>engineers</a:t>
            </a:r>
            <a:r>
              <a:rPr lang="pl-PL" sz="4100">
                <a:latin typeface="Roboto" panose="02000000000000000000" pitchFamily="2" charset="0"/>
                <a:ea typeface="Roboto" panose="02000000000000000000" pitchFamily="2" charset="0"/>
              </a:rPr>
              <a:t>) </a:t>
            </a:r>
            <a:r>
              <a:rPr lang="pl-PL" sz="4100" err="1">
                <a:latin typeface="Roboto" panose="02000000000000000000" pitchFamily="2" charset="0"/>
                <a:ea typeface="Roboto" panose="02000000000000000000" pitchFamily="2" charset="0"/>
              </a:rPr>
              <a:t>decide</a:t>
            </a:r>
            <a:r>
              <a:rPr lang="pl-PL" sz="4100">
                <a:latin typeface="Roboto" panose="02000000000000000000" pitchFamily="2" charset="0"/>
                <a:ea typeface="Roboto" panose="02000000000000000000" pitchFamily="2" charset="0"/>
              </a:rPr>
              <a:t> to </a:t>
            </a:r>
            <a:r>
              <a:rPr lang="pl-PL" sz="4100" err="1">
                <a:latin typeface="Roboto" panose="02000000000000000000" pitchFamily="2" charset="0"/>
                <a:ea typeface="Roboto" panose="02000000000000000000" pitchFamily="2" charset="0"/>
              </a:rPr>
              <a:t>take</a:t>
            </a:r>
            <a:r>
              <a:rPr lang="pl-PL" sz="4100">
                <a:latin typeface="Roboto" panose="02000000000000000000" pitchFamily="2" charset="0"/>
                <a:ea typeface="Roboto" panose="02000000000000000000" pitchFamily="2" charset="0"/>
              </a:rPr>
              <a:t> K8s?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165569" y="1956816"/>
            <a:ext cx="7860863" cy="4024884"/>
          </a:xfrm>
        </p:spPr>
        <p:txBody>
          <a:bodyPr anchor="t">
            <a:normAutofit lnSpcReduction="10000"/>
          </a:bodyPr>
          <a:lstStyle/>
          <a:p>
            <a:pPr>
              <a:buClr>
                <a:schemeClr val="accent1"/>
              </a:buClr>
            </a:pPr>
            <a:r>
              <a:rPr lang="pl-PL" sz="2400" dirty="0">
                <a:ea typeface="Roboto" panose="02000000000000000000" pitchFamily="2" charset="0"/>
                <a:cs typeface="Calibri" panose="020F0502020204030204" pitchFamily="34" charset="0"/>
              </a:rPr>
              <a:t>To </a:t>
            </a:r>
            <a:r>
              <a:rPr lang="pl-PL" sz="2400" dirty="0" err="1">
                <a:ea typeface="Roboto" panose="02000000000000000000" pitchFamily="2" charset="0"/>
                <a:cs typeface="Calibri" panose="020F0502020204030204" pitchFamily="34" charset="0"/>
              </a:rPr>
              <a:t>play</a:t>
            </a:r>
            <a:r>
              <a:rPr lang="pl-PL" sz="2400" dirty="0">
                <a:ea typeface="Roboto" panose="02000000000000000000" pitchFamily="2" charset="0"/>
                <a:cs typeface="Calibri" panose="020F0502020204030204" pitchFamily="34" charset="0"/>
              </a:rPr>
              <a:t> with </a:t>
            </a:r>
            <a:r>
              <a:rPr lang="pl-PL" sz="2400" dirty="0" err="1">
                <a:ea typeface="Roboto" panose="02000000000000000000" pitchFamily="2" charset="0"/>
                <a:cs typeface="Calibri" panose="020F0502020204030204" pitchFamily="34" charset="0"/>
              </a:rPr>
              <a:t>it</a:t>
            </a:r>
            <a:endParaRPr lang="pl-PL" sz="2400" dirty="0">
              <a:ea typeface="Roboto" panose="02000000000000000000" pitchFamily="2" charset="0"/>
              <a:cs typeface="Calibri" panose="020F0502020204030204" pitchFamily="34" charset="0"/>
            </a:endParaRPr>
          </a:p>
          <a:p>
            <a:pPr>
              <a:buClr>
                <a:schemeClr val="accent1"/>
              </a:buClr>
            </a:pPr>
            <a:r>
              <a:rPr lang="pl-PL" sz="2400" dirty="0" err="1">
                <a:ea typeface="Roboto" panose="02000000000000000000" pitchFamily="2" charset="0"/>
                <a:cs typeface="Calibri" panose="020F0502020204030204" pitchFamily="34" charset="0"/>
              </a:rPr>
              <a:t>Looks</a:t>
            </a:r>
            <a:r>
              <a:rPr lang="pl-PL" sz="2400" dirty="0">
                <a:ea typeface="Roboto" panose="02000000000000000000" pitchFamily="2" charset="0"/>
                <a:cs typeface="Calibri" panose="020F0502020204030204" pitchFamily="34" charset="0"/>
              </a:rPr>
              <a:t> nice in CV</a:t>
            </a:r>
          </a:p>
          <a:p>
            <a:pPr>
              <a:buClr>
                <a:schemeClr val="accent1"/>
              </a:buClr>
            </a:pPr>
            <a:r>
              <a:rPr lang="pl-PL" sz="2400" dirty="0" err="1">
                <a:ea typeface="Roboto" panose="02000000000000000000" pitchFamily="2" charset="0"/>
                <a:cs typeface="Calibri" panose="020F0502020204030204" pitchFamily="34" charset="0"/>
              </a:rPr>
              <a:t>Devs</a:t>
            </a:r>
            <a:r>
              <a:rPr lang="pl-PL" sz="2400" dirty="0">
                <a:ea typeface="Roboto" panose="02000000000000000000" pitchFamily="2" charset="0"/>
                <a:cs typeface="Calibri" panose="020F0502020204030204" pitchFamily="34" charset="0"/>
              </a:rPr>
              <a:t> love </a:t>
            </a:r>
            <a:r>
              <a:rPr lang="pl-PL" sz="2400" dirty="0" err="1">
                <a:ea typeface="Roboto" panose="02000000000000000000" pitchFamily="2" charset="0"/>
                <a:cs typeface="Calibri" panose="020F0502020204030204" pitchFamily="34" charset="0"/>
              </a:rPr>
              <a:t>new</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things</a:t>
            </a:r>
            <a:r>
              <a:rPr lang="pl-PL" sz="2400" dirty="0">
                <a:ea typeface="Roboto" panose="02000000000000000000" pitchFamily="2" charset="0"/>
                <a:cs typeface="Calibri" panose="020F0502020204030204" pitchFamily="34" charset="0"/>
              </a:rPr>
              <a:t> and </a:t>
            </a:r>
            <a:r>
              <a:rPr lang="pl-PL" sz="2400" dirty="0" err="1">
                <a:ea typeface="Roboto" panose="02000000000000000000" pitchFamily="2" charset="0"/>
                <a:cs typeface="Calibri" panose="020F0502020204030204" pitchFamily="34" charset="0"/>
              </a:rPr>
              <a:t>spend</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time</a:t>
            </a:r>
            <a:r>
              <a:rPr lang="pl-PL" sz="2400" dirty="0">
                <a:ea typeface="Roboto" panose="02000000000000000000" pitchFamily="2" charset="0"/>
                <a:cs typeface="Calibri" panose="020F0502020204030204" pitchFamily="34" charset="0"/>
              </a:rPr>
              <a:t> on learning</a:t>
            </a:r>
          </a:p>
          <a:p>
            <a:pPr>
              <a:buClr>
                <a:schemeClr val="accent1"/>
              </a:buClr>
            </a:pPr>
            <a:r>
              <a:rPr lang="pl-PL" sz="2400" dirty="0" err="1">
                <a:ea typeface="Roboto" panose="02000000000000000000" pitchFamily="2" charset="0"/>
                <a:cs typeface="Calibri" panose="020F0502020204030204" pitchFamily="34" charset="0"/>
              </a:rPr>
              <a:t>Everyone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is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using</a:t>
            </a:r>
            <a:r>
              <a:rPr lang="pl-PL" sz="2400" dirty="0">
                <a:ea typeface="Roboto" panose="02000000000000000000" pitchFamily="2" charset="0"/>
                <a:cs typeface="Calibri" panose="020F0502020204030204" pitchFamily="34" charset="0"/>
              </a:rPr>
              <a:t> K8s</a:t>
            </a:r>
          </a:p>
          <a:p>
            <a:pPr>
              <a:buClr>
                <a:schemeClr val="accent1"/>
              </a:buClr>
            </a:pPr>
            <a:r>
              <a:rPr lang="pl-PL" sz="2400" dirty="0" err="1">
                <a:ea typeface="Roboto" panose="02000000000000000000" pitchFamily="2" charset="0"/>
                <a:cs typeface="Calibri" panose="020F0502020204030204" pitchFamily="34" charset="0"/>
              </a:rPr>
              <a:t>Tons</a:t>
            </a:r>
            <a:r>
              <a:rPr lang="pl-PL" sz="2400" dirty="0">
                <a:ea typeface="Roboto" panose="02000000000000000000" pitchFamily="2" charset="0"/>
                <a:cs typeface="Calibri" panose="020F0502020204030204" pitchFamily="34" charset="0"/>
              </a:rPr>
              <a:t> of </a:t>
            </a:r>
            <a:r>
              <a:rPr lang="pl-PL" sz="2400" dirty="0" err="1">
                <a:ea typeface="Roboto" panose="02000000000000000000" pitchFamily="2" charset="0"/>
                <a:cs typeface="Calibri" panose="020F0502020204030204" pitchFamily="34" charset="0"/>
              </a:rPr>
              <a:t>examples</a:t>
            </a:r>
            <a:r>
              <a:rPr lang="pl-PL" sz="2400" dirty="0">
                <a:ea typeface="Roboto" panose="02000000000000000000" pitchFamily="2" charset="0"/>
                <a:cs typeface="Calibri" panose="020F0502020204030204" pitchFamily="34" charset="0"/>
              </a:rPr>
              <a:t> on the web</a:t>
            </a:r>
          </a:p>
          <a:p>
            <a:pPr>
              <a:buClr>
                <a:schemeClr val="accent1"/>
              </a:buClr>
            </a:pPr>
            <a:r>
              <a:rPr lang="pl-PL" sz="2400" dirty="0" err="1">
                <a:ea typeface="Roboto" panose="02000000000000000000" pitchFamily="2" charset="0"/>
                <a:cs typeface="Calibri" panose="020F0502020204030204" pitchFamily="34" charset="0"/>
              </a:rPr>
              <a:t>Fancy</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features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Scaling</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Autoscaling</a:t>
            </a:r>
            <a:r>
              <a:rPr lang="pl-PL" sz="2400" dirty="0">
                <a:ea typeface="Roboto" panose="02000000000000000000" pitchFamily="2" charset="0"/>
                <a:cs typeface="Calibri" panose="020F0502020204030204" pitchFamily="34" charset="0"/>
              </a:rPr>
              <a:t>, Zero </a:t>
            </a:r>
            <a:r>
              <a:rPr lang="pl-PL" sz="2400" dirty="0" err="1">
                <a:ea typeface="Roboto" panose="02000000000000000000" pitchFamily="2" charset="0"/>
                <a:cs typeface="Calibri" panose="020F0502020204030204" pitchFamily="34" charset="0"/>
              </a:rPr>
              <a:t>Downtime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Deployments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Fault</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tolerance</a:t>
            </a:r>
            <a:endParaRPr lang="pl-PL" sz="2400" dirty="0">
              <a:ea typeface="Roboto" panose="02000000000000000000" pitchFamily="2" charset="0"/>
              <a:cs typeface="Calibri" panose="020F0502020204030204" pitchFamily="34" charset="0"/>
            </a:endParaRPr>
          </a:p>
          <a:p>
            <a:pPr>
              <a:buClr>
                <a:schemeClr val="accent1"/>
              </a:buClr>
            </a:pPr>
            <a:r>
              <a:rPr lang="pl-PL" sz="2400" dirty="0" err="1">
                <a:ea typeface="Roboto" panose="02000000000000000000" pitchFamily="2" charset="0"/>
                <a:cs typeface="Calibri" panose="020F0502020204030204" pitchFamily="34" charset="0"/>
              </a:rPr>
              <a:t>It’s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very</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rare</a:t>
            </a:r>
            <a:r>
              <a:rPr lang="pl-PL" sz="2400" dirty="0">
                <a:ea typeface="Roboto" panose="02000000000000000000" pitchFamily="2" charset="0"/>
                <a:cs typeface="Calibri" panose="020F0502020204030204" pitchFamily="34" charset="0"/>
              </a:rPr>
              <a:t> to </a:t>
            </a:r>
            <a:r>
              <a:rPr lang="pl-PL" sz="2400" dirty="0" err="1">
                <a:ea typeface="Roboto" panose="02000000000000000000" pitchFamily="2" charset="0"/>
                <a:cs typeface="Calibri" panose="020F0502020204030204" pitchFamily="34" charset="0"/>
              </a:rPr>
              <a:t>make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analysis</a:t>
            </a:r>
            <a:r>
              <a:rPr lang="pl-PL" sz="2400" dirty="0">
                <a:ea typeface="Roboto" panose="02000000000000000000" pitchFamily="2" charset="0"/>
                <a:cs typeface="Calibri" panose="020F0502020204030204" pitchFamily="34" charset="0"/>
              </a:rPr>
              <a:t> by </a:t>
            </a:r>
            <a:r>
              <a:rPr lang="pl-PL" sz="2400" dirty="0" err="1">
                <a:ea typeface="Roboto" panose="02000000000000000000" pitchFamily="2" charset="0"/>
                <a:cs typeface="Calibri" panose="020F0502020204030204" pitchFamily="34" charset="0"/>
              </a:rPr>
              <a:t>engineers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before</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making</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final</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decision</a:t>
            </a:r>
            <a:endParaRPr lang="pl-PL" sz="2400" dirty="0">
              <a:ea typeface="Roboto" panose="02000000000000000000" pitchFamily="2" charset="0"/>
              <a:cs typeface="Calibri" panose="020F0502020204030204" pitchFamily="34" charset="0"/>
            </a:endParaRPr>
          </a:p>
          <a:p>
            <a:pPr>
              <a:buClr>
                <a:schemeClr val="accent1"/>
              </a:buClr>
            </a:pPr>
            <a:r>
              <a:rPr lang="pl-PL" sz="2400" dirty="0">
                <a:ea typeface="Roboto" panose="02000000000000000000" pitchFamily="2" charset="0"/>
                <a:cs typeface="Calibri" panose="020F0502020204030204" pitchFamily="34" charset="0"/>
              </a:rPr>
              <a:t>Most of </a:t>
            </a:r>
            <a:r>
              <a:rPr lang="pl-PL" sz="2400" dirty="0" err="1">
                <a:ea typeface="Roboto" panose="02000000000000000000" pitchFamily="2" charset="0"/>
                <a:cs typeface="Calibri" panose="020F0502020204030204" pitchFamily="34" charset="0"/>
              </a:rPr>
              <a:t>decisions</a:t>
            </a:r>
            <a:r>
              <a:rPr lang="pl-PL" sz="2400" dirty="0">
                <a:ea typeface="Roboto" panose="02000000000000000000" pitchFamily="2" charset="0"/>
                <a:cs typeface="Calibri" panose="020F0502020204030204" pitchFamily="34" charset="0"/>
              </a:rPr>
              <a:t> in IT </a:t>
            </a:r>
            <a:r>
              <a:rPr lang="pl-PL" sz="2400" dirty="0" err="1">
                <a:ea typeface="Roboto" panose="02000000000000000000" pitchFamily="2" charset="0"/>
                <a:cs typeface="Calibri" panose="020F0502020204030204" pitchFamily="34" charset="0"/>
              </a:rPr>
              <a:t>is</a:t>
            </a:r>
            <a:r>
              <a:rPr lang="pl-PL" sz="2400" dirty="0">
                <a:ea typeface="Roboto" panose="02000000000000000000" pitchFamily="2" charset="0"/>
                <a:cs typeface="Calibri" panose="020F0502020204030204" pitchFamily="34" charset="0"/>
              </a:rPr>
              <a:t> </a:t>
            </a:r>
            <a:r>
              <a:rPr lang="pl-PL" sz="2400" dirty="0" err="1">
                <a:ea typeface="Roboto" panose="02000000000000000000" pitchFamily="2" charset="0"/>
                <a:cs typeface="Calibri" panose="020F0502020204030204" pitchFamily="34" charset="0"/>
              </a:rPr>
              <a:t>hype-driven</a:t>
            </a:r>
            <a:endParaRPr lang="pl-PL" sz="2400" dirty="0">
              <a:ea typeface="Roboto" panose="02000000000000000000" pitchFamily="2" charset="0"/>
              <a:cs typeface="Calibri" panose="020F0502020204030204" pitchFamily="34" charset="0"/>
            </a:endParaRPr>
          </a:p>
          <a:p>
            <a:pPr>
              <a:buClr>
                <a:schemeClr val="accent1"/>
              </a:buClr>
            </a:pPr>
            <a:endParaRPr lang="pl-PL" sz="2400" dirty="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42407314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To </a:t>
            </a:r>
            <a:r>
              <a:rPr lang="pl-PL" dirty="0" err="1">
                <a:solidFill>
                  <a:srgbClr val="FFFFFF"/>
                </a:solidFill>
                <a:ea typeface="Roboto" panose="02000000000000000000" pitchFamily="2" charset="0"/>
                <a:cs typeface="Calibri" panose="020F0502020204030204" pitchFamily="34" charset="0"/>
              </a:rPr>
              <a:t>keep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dev</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teams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entertained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easier</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hire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people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working</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fancy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tech</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sell</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customers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So</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why</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managers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decide</a:t>
            </a:r>
            <a:r>
              <a:rPr lang="pl-PL" dirty="0">
                <a:solidFill>
                  <a:schemeClr val="bg1"/>
                </a:solidFill>
                <a:latin typeface="Roboto" panose="02000000000000000000" pitchFamily="2" charset="0"/>
                <a:ea typeface="Roboto" panose="02000000000000000000" pitchFamily="2" charset="0"/>
              </a:rPr>
              <a:t> to </a:t>
            </a:r>
            <a:r>
              <a:rPr lang="pl-PL" dirty="0" err="1">
                <a:solidFill>
                  <a:schemeClr val="bg1"/>
                </a:solidFill>
                <a:latin typeface="Roboto" panose="02000000000000000000" pitchFamily="2" charset="0"/>
                <a:ea typeface="Roboto" panose="02000000000000000000" pitchFamily="2" charset="0"/>
              </a:rPr>
              <a:t>take</a:t>
            </a:r>
            <a:r>
              <a:rPr lang="pl-PL" dirty="0">
                <a:solidFill>
                  <a:schemeClr val="bg1"/>
                </a:solidFill>
                <a:latin typeface="Roboto" panose="02000000000000000000" pitchFamily="2" charset="0"/>
                <a:ea typeface="Roboto" panose="02000000000000000000" pitchFamily="2" charset="0"/>
              </a:rPr>
              <a:t> K8s?</a:t>
            </a:r>
          </a:p>
        </p:txBody>
      </p:sp>
    </p:spTree>
    <p:extLst>
      <p:ext uri="{BB962C8B-B14F-4D97-AF65-F5344CB8AC3E}">
        <p14:creationId xmlns:p14="http://schemas.microsoft.com/office/powerpoint/2010/main" val="221366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TotalTime>
  <Words>1426</Words>
  <Application>Microsoft Macintosh PowerPoint</Application>
  <PresentationFormat>Widescreen</PresentationFormat>
  <Paragraphs>181</Paragraphs>
  <Slides>47</Slides>
  <Notes>0</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Roboto</vt:lpstr>
      <vt:lpstr>Roboto Medium</vt:lpstr>
      <vt:lpstr>Office Theme</vt:lpstr>
      <vt:lpstr>To k8s or not to k8s</vt:lpstr>
      <vt:lpstr>Description</vt:lpstr>
      <vt:lpstr>whoami</vt:lpstr>
      <vt:lpstr>Agenda</vt:lpstr>
      <vt:lpstr>github.com/mateuszdyminski/k8s</vt:lpstr>
      <vt:lpstr>Thesis</vt:lpstr>
      <vt:lpstr>PowerPoint Presentation</vt:lpstr>
      <vt:lpstr>So why we(engineers) decide to take K8s?</vt:lpstr>
      <vt:lpstr>So why managers decide to take K8s?</vt:lpstr>
      <vt:lpstr>That attitude leads to:</vt:lpstr>
      <vt:lpstr>That!</vt:lpstr>
      <vt:lpstr>Kubernetes Killer Features</vt:lpstr>
      <vt:lpstr>Pods autoscaling</vt:lpstr>
      <vt:lpstr>Zero Downtime Deployments</vt:lpstr>
      <vt:lpstr>Fault tolerance</vt:lpstr>
      <vt:lpstr>PowerPoint Presentation</vt:lpstr>
      <vt:lpstr>Scaling </vt:lpstr>
      <vt:lpstr>PowerPoint Presentation</vt:lpstr>
      <vt:lpstr>To K8s or not to K8s</vt:lpstr>
      <vt:lpstr>Deployment of Kubernetes</vt:lpstr>
      <vt:lpstr>Deployment of Kubernetes</vt:lpstr>
      <vt:lpstr>On-premise – pros</vt:lpstr>
      <vt:lpstr>On-premise – cons</vt:lpstr>
      <vt:lpstr>On-premise – when?</vt:lpstr>
      <vt:lpstr>PowerPoint Presentation</vt:lpstr>
      <vt:lpstr>PowerPoint Presentation</vt:lpstr>
      <vt:lpstr>Your SRE team</vt:lpstr>
      <vt:lpstr>PowerPoint Presentation</vt:lpstr>
      <vt:lpstr>Kubernetes On Cloud</vt:lpstr>
      <vt:lpstr>Own Kubernetes Cluster On Public Cloud</vt:lpstr>
      <vt:lpstr>Managed Kubernetes Cluster On Public Cloud</vt:lpstr>
      <vt:lpstr>Architecture Concepts vs Kubernetes</vt:lpstr>
      <vt:lpstr>{2,3}-tier architecture</vt:lpstr>
      <vt:lpstr>You will end up with:</vt:lpstr>
      <vt:lpstr>And remember about:</vt:lpstr>
      <vt:lpstr>Docker-compose architecture</vt:lpstr>
      <vt:lpstr>Distributed monolith (aka wannabe microservices) architecture</vt:lpstr>
      <vt:lpstr>Microservices architecture</vt:lpstr>
      <vt:lpstr>Monolith</vt:lpstr>
      <vt:lpstr>PowerPoint Presentation</vt:lpstr>
      <vt:lpstr>Monolith which needs to be modernise</vt:lpstr>
      <vt:lpstr>Kubernetes Alternatives</vt:lpstr>
      <vt:lpstr>Alternatives</vt:lpstr>
      <vt:lpstr>Summary</vt:lpstr>
      <vt:lpstr>Takeaways</vt:lpstr>
      <vt:lpstr>dsa</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 k8s or not to k8s</dc:title>
  <dc:creator>Dyminski, Mateusz (Nokia - PL/Wroclaw)</dc:creator>
  <cp:lastModifiedBy>Dyminski, Mateusz (Nokia - PL/Wroclaw)</cp:lastModifiedBy>
  <cp:revision>19</cp:revision>
  <dcterms:created xsi:type="dcterms:W3CDTF">2020-10-13T21:08:07Z</dcterms:created>
  <dcterms:modified xsi:type="dcterms:W3CDTF">2020-10-14T09:22:53Z</dcterms:modified>
</cp:coreProperties>
</file>